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7" r:id="rId3"/>
    <p:sldId id="324" r:id="rId4"/>
    <p:sldId id="317" r:id="rId5"/>
    <p:sldId id="318" r:id="rId6"/>
    <p:sldId id="316" r:id="rId7"/>
    <p:sldId id="325" r:id="rId8"/>
    <p:sldId id="345" r:id="rId9"/>
    <p:sldId id="326" r:id="rId10"/>
    <p:sldId id="348" r:id="rId11"/>
    <p:sldId id="329" r:id="rId12"/>
    <p:sldId id="350" r:id="rId13"/>
    <p:sldId id="351" r:id="rId14"/>
    <p:sldId id="352" r:id="rId15"/>
    <p:sldId id="344" r:id="rId16"/>
    <p:sldId id="353" r:id="rId17"/>
    <p:sldId id="346" r:id="rId18"/>
    <p:sldId id="354" r:id="rId19"/>
    <p:sldId id="337" r:id="rId20"/>
    <p:sldId id="331" r:id="rId21"/>
    <p:sldId id="320" r:id="rId22"/>
    <p:sldId id="341" r:id="rId23"/>
    <p:sldId id="339" r:id="rId24"/>
    <p:sldId id="338" r:id="rId25"/>
    <p:sldId id="340" r:id="rId26"/>
    <p:sldId id="342" r:id="rId27"/>
    <p:sldId id="336" r:id="rId28"/>
    <p:sldId id="343" r:id="rId29"/>
    <p:sldId id="322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3300"/>
    <a:srgbClr val="CC0099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49B21-B77A-4DEB-AB1F-5D1D38E08B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7BDE-AA48-4BDE-959E-D1EFF111140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422E9-D693-4410-BC8D-E2A77B2D59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8014-3A8A-45ED-9BBA-E8ACF0EFA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55BB-7A33-4686-A217-005095B7EDC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0B31-C83D-4685-8CCF-C6ECFE45DE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33D6B-88FE-4234-B3F5-9A2B2B80F9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E2B0-7C51-4471-8631-85F8B63634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0DEB-E452-40C9-993E-69F85FF2DA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FA51-06BA-45B9-9F16-13E6B0746E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22AE-EBBD-4278-81BB-1DE9616EDE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EED16-9182-45B7-BBB9-24B2ACA21D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96580F1-647C-4E49-9CD5-F33FFA7E9D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zaYfSSjHBo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lturaydeporte.gob.es/servicios-al-ciudadano/estadisticas/cultura/mc/culturabase/turismo-cultural/resultados-turismo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119812"/>
          </a:xfrm>
          <a:solidFill>
            <a:srgbClr val="92D050"/>
          </a:solidFill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MX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Paseo por la Granada nazarí.</a:t>
            </a:r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MX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 origen.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5292080" y="3645024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Javier López Gijón</a:t>
            </a:r>
          </a:p>
          <a:p>
            <a:r>
              <a:rPr lang="es-ES" sz="2000" i="1" dirty="0" smtClean="0">
                <a:latin typeface="Calibri" pitchFamily="34" charset="0"/>
                <a:cs typeface="Calibri" pitchFamily="34" charset="0"/>
              </a:rPr>
              <a:t>(jgijon@ugr.es)</a:t>
            </a:r>
            <a:endParaRPr lang="es-ES" sz="20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47971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II Encuentro Foro Albaicín-</a:t>
            </a:r>
            <a:r>
              <a:rPr lang="es-ES" smtClean="0"/>
              <a:t>Sacromonte. </a:t>
            </a:r>
            <a:r>
              <a:rPr lang="es-ES" dirty="0" smtClean="0"/>
              <a:t>Granada, 13 diciembre, 2018. </a:t>
            </a:r>
            <a:endParaRPr lang="es-ES" dirty="0"/>
          </a:p>
        </p:txBody>
      </p:sp>
      <p:pic>
        <p:nvPicPr>
          <p:cNvPr id="7" name="6 Imagen" descr="cronograma-1.001-768x2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0" y="227687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60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Interpretación del cerro de </a:t>
            </a:r>
            <a:r>
              <a:rPr lang="es-ES" sz="6000" b="1" dirty="0" err="1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Aynadamar</a:t>
            </a:r>
            <a:endParaRPr lang="es-ES" sz="60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1 Imagen" descr="ilu-bayad-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82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6093296"/>
            <a:ext cx="9144000" cy="8309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hlinkClick r:id="rId3"/>
              </a:rPr>
              <a:t>https://www.youtube.com/watch?v=wzaYfSSjHBo</a:t>
            </a:r>
            <a:endParaRPr lang="es-E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s-E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5085184"/>
            <a:ext cx="9144000" cy="9087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Video explicativo de lo que ha representado y representa el cerro de </a:t>
            </a:r>
            <a:r>
              <a:rPr lang="es-MX" sz="2800" kern="0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Aynadamar</a:t>
            </a:r>
            <a:r>
              <a:rPr lang="es-MX" sz="2800" kern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:</a:t>
            </a:r>
            <a:endParaRPr kumimoji="0" lang="es-ES" sz="2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99992" y="0"/>
            <a:ext cx="4644008" cy="9087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Epoca</a:t>
            </a:r>
            <a:r>
              <a:rPr kumimoji="0" lang="es-E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andalusí</a:t>
            </a:r>
            <a:endParaRPr kumimoji="0" lang="es-ES" sz="4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64088" y="1628800"/>
            <a:ext cx="3779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 Lecturas poéticas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 Cármenes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 Ocio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 Huertas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 Alquerías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1 Imagen" descr="Biblioteca-Cartuja-Valdemos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2 CuadroTexto"/>
          <p:cNvSpPr txBox="1">
            <a:spLocks noChangeArrowheads="1"/>
          </p:cNvSpPr>
          <p:nvPr/>
        </p:nvSpPr>
        <p:spPr bwMode="auto">
          <a:xfrm>
            <a:off x="5436096" y="6453336"/>
            <a:ext cx="3707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FFFF00"/>
                </a:solidFill>
              </a:rPr>
              <a:t>Biblioteca Cartuja </a:t>
            </a:r>
            <a:r>
              <a:rPr lang="es-ES" sz="2000" dirty="0" err="1">
                <a:solidFill>
                  <a:srgbClr val="FFFF00"/>
                </a:solidFill>
              </a:rPr>
              <a:t>Valdemossa</a:t>
            </a:r>
            <a:endParaRPr lang="es-ES" sz="2000" dirty="0">
              <a:solidFill>
                <a:srgbClr val="FFFF0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4644008" cy="9087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Cartujos</a:t>
            </a:r>
            <a:endParaRPr kumimoji="0" lang="es-ES" sz="4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79912" y="1052736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Silencio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Soledad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Contemplación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Iluminación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1 Imagen" descr="Cartuja-ClaseQuimica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2"/>
            <a:ext cx="66595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2 Imagen" descr="archivo_odontologia_5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0"/>
            <a:ext cx="594015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3203848" cy="908720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Jesuitas</a:t>
            </a:r>
            <a:endParaRPr kumimoji="0" lang="es-ES" sz="4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34076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Docencia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Estudio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 Predicación</a:t>
            </a:r>
            <a:endParaRPr lang="es-E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Universidad de Granada</a:t>
            </a:r>
            <a:endParaRPr kumimoji="0" lang="es-ES" sz="4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Ibn al-</a:t>
            </a:r>
            <a:r>
              <a:rPr lang="es-ES" dirty="0" err="1" smtClean="0">
                <a:solidFill>
                  <a:schemeClr val="bg1"/>
                </a:solidFill>
              </a:rPr>
              <a:t>Ahmar</a:t>
            </a:r>
            <a:r>
              <a:rPr lang="es-ES" dirty="0" smtClean="0">
                <a:solidFill>
                  <a:schemeClr val="bg1"/>
                </a:solidFill>
              </a:rPr>
              <a:t> viene desde Jaén (1238). Llega por el norte.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Al llegar, en las afueras de Granada descansa. Iba a acampar pero decide continuar y entrar ese mismo día.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Entra en la ciudad y se dirige a la mezquita del Albayzín, para la aceptación de su gobierno.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Va luego a caballo, aclamado por la gente, hasta el palacio de </a:t>
            </a:r>
            <a:r>
              <a:rPr lang="es-ES" dirty="0" err="1" smtClean="0">
                <a:solidFill>
                  <a:schemeClr val="bg1"/>
                </a:solidFill>
              </a:rPr>
              <a:t>Badis</a:t>
            </a:r>
            <a:r>
              <a:rPr lang="es-ES" dirty="0" smtClean="0">
                <a:solidFill>
                  <a:schemeClr val="bg1"/>
                </a:solidFill>
              </a:rPr>
              <a:t>, del que toma posesión.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solidFill>
            <a:srgbClr val="92D050"/>
          </a:solidFill>
        </p:spPr>
        <p:txBody>
          <a:bodyPr/>
          <a:lstStyle/>
          <a:p>
            <a:r>
              <a:rPr lang="es-ES" sz="4200" b="1" dirty="0" smtClean="0">
                <a:solidFill>
                  <a:schemeClr val="bg1"/>
                </a:solidFill>
              </a:rPr>
              <a:t>Datos para construir el Paseo</a:t>
            </a:r>
            <a:endParaRPr lang="es-ES" sz="4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800"/>
            <a:ext cx="9144000" cy="5229200"/>
          </a:xfrm>
          <a:solidFill>
            <a:srgbClr val="92D050"/>
          </a:solidFill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s-MX" sz="3600" b="1" dirty="0" smtClean="0">
                <a:latin typeface="Calibri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s-MX" sz="3600" b="1" dirty="0" smtClean="0">
                <a:solidFill>
                  <a:schemeClr val="bg1"/>
                </a:solidFill>
                <a:latin typeface="Calibri" pitchFamily="34" charset="0"/>
              </a:rPr>
              <a:t>El imaginario de Granada es lo andalusí.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3600" b="1" dirty="0" smtClean="0">
                <a:solidFill>
                  <a:schemeClr val="bg1"/>
                </a:solidFill>
                <a:latin typeface="Calibri" pitchFamily="34" charset="0"/>
              </a:rPr>
              <a:t>(debió surgir a finales del s. XIX – principios del s. XX. Con Torres </a:t>
            </a:r>
            <a:r>
              <a:rPr lang="es-MX" sz="3600" b="1" dirty="0" err="1" smtClean="0">
                <a:solidFill>
                  <a:schemeClr val="bg1"/>
                </a:solidFill>
                <a:latin typeface="Calibri" pitchFamily="34" charset="0"/>
              </a:rPr>
              <a:t>Balbás</a:t>
            </a:r>
            <a:r>
              <a:rPr lang="es-MX" sz="3600" b="1" dirty="0" smtClean="0">
                <a:solidFill>
                  <a:schemeClr val="bg1"/>
                </a:solidFill>
                <a:latin typeface="Calibri" pitchFamily="34" charset="0"/>
              </a:rPr>
              <a:t> ya existía)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sz="3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MX" sz="3600" b="1" dirty="0" smtClean="0">
                <a:solidFill>
                  <a:schemeClr val="bg1"/>
                </a:solidFill>
                <a:latin typeface="Calibri" pitchFamily="34" charset="0"/>
              </a:rPr>
              <a:t>Ibn al-</a:t>
            </a:r>
            <a:r>
              <a:rPr lang="es-MX" sz="3600" b="1" dirty="0" err="1" smtClean="0">
                <a:solidFill>
                  <a:schemeClr val="bg1"/>
                </a:solidFill>
                <a:latin typeface="Calibri" pitchFamily="34" charset="0"/>
              </a:rPr>
              <a:t>Ahmar</a:t>
            </a:r>
            <a:r>
              <a:rPr lang="es-MX" sz="3600" b="1" dirty="0" smtClean="0">
                <a:solidFill>
                  <a:schemeClr val="bg1"/>
                </a:solidFill>
                <a:latin typeface="Calibri" pitchFamily="34" charset="0"/>
              </a:rPr>
              <a:t>, fundador de la dinastía nazarí, es un personaje por recuperar.</a:t>
            </a:r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92D050"/>
          </a:solidFill>
        </p:spPr>
        <p:txBody>
          <a:bodyPr/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¿Por qué el 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origen</a:t>
            </a:r>
            <a:r>
              <a:rPr lang="es-ES" sz="4000" b="1" dirty="0" smtClean="0">
                <a:solidFill>
                  <a:schemeClr val="bg1"/>
                </a:solidFill>
              </a:rPr>
              <a:t> de la dinastía nazarí?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0" y="227687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60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Elementos de la visita</a:t>
            </a:r>
            <a:endParaRPr lang="es-ES" sz="60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uaderno-Portad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632848" cy="447366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Cuaderno (cubierta)</a:t>
            </a:r>
            <a:endParaRPr kumimoji="0" lang="es-ES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lano Paseo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51720" y="-963488"/>
            <a:ext cx="5184576" cy="80648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5576" y="587727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Plano del paseo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44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Importancia del turismo cultural</a:t>
            </a:r>
            <a:endParaRPr kumimoji="0" lang="es-ES" sz="4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1520" y="6093296"/>
            <a:ext cx="8892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hlinkClick r:id="rId2"/>
              </a:rPr>
              <a:t>http://www.culturaydeporte.gob.es/servicios-al-ciudadano/estadisticas/cultura/mc/culturabase/turismo-cultural/resultados-turismo.html</a:t>
            </a:r>
            <a:endParaRPr lang="es-ES" sz="1400" dirty="0" smtClean="0"/>
          </a:p>
          <a:p>
            <a:endParaRPr lang="es-ES" sz="1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1520" y="1268760"/>
          <a:ext cx="434414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072"/>
                <a:gridCol w="217207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Gastos asociados al turismo cultural</a:t>
                      </a:r>
                    </a:p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(Millones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 euros, 2017)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Españoles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6.747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Extranjeros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13.923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4149080"/>
          <a:ext cx="434414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072"/>
                <a:gridCol w="217207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Viajes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de españoles por motivos culturales, según destino (2017)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Andalucía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13.6%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Madrid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8.4%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Castilla y León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8.1%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44008" y="2636912"/>
          <a:ext cx="4344144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26"/>
                <a:gridCol w="1319859"/>
                <a:gridCol w="1319859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Viajes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culturales de españoles,  según forma de organización (2017)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Con paquete turístico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2.299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18.3%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Sin</a:t>
                      </a:r>
                      <a:r>
                        <a:rPr lang="es-ES" baseline="0" dirty="0" smtClean="0"/>
                        <a:t> paquete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10.232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dirty="0" smtClean="0"/>
                        <a:t>81.7%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0727"/>
            <a:ext cx="8229600" cy="5543897"/>
          </a:xfrm>
          <a:solidFill>
            <a:srgbClr val="92D050"/>
          </a:solidFill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3600" b="1" dirty="0" smtClean="0">
                <a:latin typeface="Calibri" pitchFamily="34" charset="0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MX" sz="3600" b="1" dirty="0" smtClean="0">
              <a:latin typeface="Calibri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</p:txBody>
      </p:sp>
      <p:pic>
        <p:nvPicPr>
          <p:cNvPr id="3" name="6 Imagen" descr="btcaO4-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385762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539552" y="407707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El espacio más antiguo de Granada siendo biblioteca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Biblioteca del colegio Máximo</a:t>
            </a:r>
            <a:endParaRPr kumimoji="0" lang="es-ES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ardin entrada, 19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4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4400" b="1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Jardín de la lectura</a:t>
            </a:r>
            <a:endParaRPr kumimoji="0" lang="es-ES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848872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sz="48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Observatorio de Cartuja</a:t>
            </a:r>
            <a:endParaRPr lang="es-ES" sz="48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jibe San Luis 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74997" cy="68580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5508104" y="5013176"/>
            <a:ext cx="3635896" cy="1844824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48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Aljibe de s. Luis</a:t>
            </a:r>
            <a:endParaRPr lang="es-ES" sz="48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MezquitaAlbayz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Patio de la </a:t>
            </a:r>
            <a:r>
              <a:rPr lang="es-ES" sz="4000" b="1" dirty="0" smtClean="0">
                <a:solidFill>
                  <a:schemeClr val="bg1"/>
                </a:solidFill>
              </a:rPr>
              <a:t>mezquita (s. Salvador) 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uertaDeLasPesas-Ay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0"/>
            <a:ext cx="5110014" cy="6858000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323528" y="4941168"/>
            <a:ext cx="3312368" cy="191683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4800" b="1" dirty="0" smtClean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Puerta de las pesas</a:t>
            </a:r>
            <a:endParaRPr lang="es-ES" sz="4800" b="1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jibeDelR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764704"/>
            <a:ext cx="7776864" cy="525658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6150114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smtClean="0">
                <a:solidFill>
                  <a:schemeClr val="bg1"/>
                </a:solidFill>
              </a:rPr>
              <a:t>Aljibe del Rey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uertaCarlos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488832" cy="504056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27584" y="55172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Huerta de Carlos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ar-al-Ho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4114800" cy="3086100"/>
          </a:xfrm>
          <a:prstGeom prst="rect">
            <a:avLst/>
          </a:prstGeom>
        </p:spPr>
      </p:pic>
      <p:pic>
        <p:nvPicPr>
          <p:cNvPr id="3" name="2 Imagen" descr="Dar-al-Horr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620688"/>
            <a:ext cx="3672408" cy="367240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123728" y="5733256"/>
            <a:ext cx="702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b="1" dirty="0" smtClean="0">
                <a:solidFill>
                  <a:schemeClr val="bg1"/>
                </a:solidFill>
              </a:rPr>
              <a:t>Palacio de Dar al-</a:t>
            </a:r>
            <a:r>
              <a:rPr lang="es-ES" sz="4000" b="1" dirty="0" err="1" smtClean="0">
                <a:solidFill>
                  <a:schemeClr val="bg1"/>
                </a:solidFill>
              </a:rPr>
              <a:t>Horra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683568" y="5734050"/>
            <a:ext cx="7488882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¡Gracias por su atención!</a:t>
            </a:r>
          </a:p>
        </p:txBody>
      </p:sp>
      <p:pic>
        <p:nvPicPr>
          <p:cNvPr id="65539" name="4 Imagen" descr="Sin fin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91440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 Imagen" descr="1909 plano de Granada Cartu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2 CuadroTexto"/>
          <p:cNvSpPr txBox="1">
            <a:spLocks noChangeArrowheads="1"/>
          </p:cNvSpPr>
          <p:nvPr/>
        </p:nvSpPr>
        <p:spPr bwMode="auto">
          <a:xfrm>
            <a:off x="0" y="6488113"/>
            <a:ext cx="514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>
                <a:solidFill>
                  <a:srgbClr val="FF0000"/>
                </a:solidFill>
              </a:rPr>
              <a:t>Archivo facultad de Teología de Granada (1909)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92D050"/>
          </a:solid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Descripción del cerro de </a:t>
            </a:r>
            <a:r>
              <a:rPr kumimoji="0" lang="es-ES" sz="4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Aynadamar</a:t>
            </a:r>
            <a:endParaRPr kumimoji="0" lang="es-ES" sz="4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5013176"/>
            <a:ext cx="8064896" cy="181588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es-ES" sz="28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“Uno de los más lindos sitios de la ciudad (…) es una montaña en la que se ven huertos y jardines; ninguna otra ciudad se puede alabar de nada semejante” (</a:t>
            </a:r>
            <a:r>
              <a:rPr lang="es-ES" altLang="es-ES" sz="2800" b="1" i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Ibn </a:t>
            </a:r>
            <a:r>
              <a:rPr lang="es-ES" altLang="es-ES" sz="2800" b="1" i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Battuta</a:t>
            </a:r>
            <a:r>
              <a:rPr lang="es-ES" altLang="es-ES" sz="2800" b="1" i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 s. XIV</a:t>
            </a:r>
            <a:r>
              <a:rPr lang="es-ES" altLang="es-ES" sz="28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)</a:t>
            </a:r>
          </a:p>
        </p:txBody>
      </p:sp>
      <p:pic>
        <p:nvPicPr>
          <p:cNvPr id="26629" name="4 Imagen" descr="Apaci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16462" y="476672"/>
            <a:ext cx="3887985" cy="5201424"/>
          </a:xfr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ES" sz="28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“Es uno de los sitios más bellos y alegres que pudieran encontrarse; tiene hermosas vistas y es lugar retirado del concurso de la gente, pero muy apacible, verde, lleno de fuentes y arrayanes”. </a:t>
            </a:r>
            <a:r>
              <a:rPr lang="es-ES" altLang="es-ES" sz="2800" b="1" i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(</a:t>
            </a:r>
            <a:r>
              <a:rPr lang="es-ES" altLang="es-ES" sz="2800" b="1" i="1" dirty="0" err="1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Navaggiero</a:t>
            </a:r>
            <a:r>
              <a:rPr lang="es-ES" altLang="es-ES" sz="2800" b="1" i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 s. XVI)</a:t>
            </a:r>
          </a:p>
          <a:p>
            <a:pPr algn="l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s-ES" altLang="es-ES" sz="2400" b="1" dirty="0">
              <a:solidFill>
                <a:srgbClr val="00B05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cs typeface="+mj-cs"/>
            </a:endParaRPr>
          </a:p>
        </p:txBody>
      </p:sp>
      <p:pic>
        <p:nvPicPr>
          <p:cNvPr id="27653" name="2 Imagen" descr="MuyApacibl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1 Imagen" descr="Recto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3 CuadroTexto"/>
          <p:cNvSpPr txBox="1">
            <a:spLocks noChangeArrowheads="1"/>
          </p:cNvSpPr>
          <p:nvPr/>
        </p:nvSpPr>
        <p:spPr bwMode="auto">
          <a:xfrm>
            <a:off x="4284663" y="6092825"/>
            <a:ext cx="4859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s-ES" sz="2000" i="1" dirty="0" smtClean="0">
                <a:solidFill>
                  <a:srgbClr val="0070C0"/>
                </a:solidFill>
              </a:rPr>
              <a:t>(Granada </a:t>
            </a:r>
            <a:r>
              <a:rPr lang="es-ES" altLang="es-ES" sz="2000" i="1" dirty="0">
                <a:solidFill>
                  <a:srgbClr val="0070C0"/>
                </a:solidFill>
              </a:rPr>
              <a:t>Hoy. </a:t>
            </a:r>
            <a:r>
              <a:rPr lang="es-ES" altLang="es-ES" sz="2000" i="1" dirty="0" smtClean="0">
                <a:solidFill>
                  <a:srgbClr val="0070C0"/>
                </a:solidFill>
              </a:rPr>
              <a:t>Abril </a:t>
            </a:r>
            <a:r>
              <a:rPr lang="es-ES" altLang="es-ES" sz="2000" i="1" dirty="0">
                <a:solidFill>
                  <a:srgbClr val="0070C0"/>
                </a:solidFill>
              </a:rPr>
              <a:t>2016)</a:t>
            </a: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4211638" y="1484313"/>
            <a:ext cx="49323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60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¿Qué es el Proyecto</a:t>
            </a:r>
          </a:p>
          <a:p>
            <a:pPr algn="ctr" eaLnBrk="0" hangingPunct="0">
              <a:defRPr/>
            </a:pPr>
            <a:r>
              <a:rPr lang="es-E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campus</a:t>
            </a:r>
            <a:r>
              <a:rPr lang="es-ES" sz="6000" b="1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 Cartuja?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2 Imagen" descr="narracio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376612" cy="43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419872" y="620688"/>
            <a:ext cx="8893175" cy="1574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3600" b="1" dirty="0">
                <a:solidFill>
                  <a:srgbClr val="00B050"/>
                </a:solidFill>
                <a:latin typeface="+mj-lt"/>
                <a:cs typeface="+mj-cs"/>
              </a:rPr>
              <a:t>  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0" y="5517232"/>
            <a:ext cx="3851921" cy="134076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4800" b="1" dirty="0" smtClean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…no </a:t>
            </a:r>
            <a:r>
              <a:rPr lang="es-ES" sz="48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cs typeface="+mj-cs"/>
              </a:rPr>
              <a:t>existe</a:t>
            </a:r>
          </a:p>
        </p:txBody>
      </p:sp>
      <p:pic>
        <p:nvPicPr>
          <p:cNvPr id="13317" name="1 Imagen" descr="narracion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48000"/>
            <a:ext cx="543609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788297" y="1340768"/>
            <a:ext cx="5355704" cy="1447701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" sz="4000" b="1" dirty="0">
                <a:solidFill>
                  <a:srgbClr val="00B050"/>
                </a:solidFill>
                <a:latin typeface="+mn-lt"/>
                <a:cs typeface="+mj-cs"/>
              </a:rPr>
              <a:t>Lo que no tiene  </a:t>
            </a:r>
            <a:r>
              <a:rPr lang="es-ES" sz="4000" b="1" dirty="0" smtClean="0">
                <a:solidFill>
                  <a:srgbClr val="00B050"/>
                </a:solidFill>
                <a:latin typeface="+mn-lt"/>
                <a:cs typeface="+mj-cs"/>
              </a:rPr>
              <a:t>narración…</a:t>
            </a:r>
            <a:endParaRPr lang="es-ES" sz="4000" b="1" dirty="0">
              <a:solidFill>
                <a:srgbClr val="00B050"/>
              </a:solidFill>
              <a:latin typeface="+mn-lt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solidFill>
                  <a:schemeClr val="bg1"/>
                </a:solidFill>
                <a:latin typeface="+mn-lt"/>
              </a:rPr>
              <a:t>Objetivos ¿Qué pretendemos?</a:t>
            </a:r>
            <a:endParaRPr lang="es-ES" sz="4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  <a:effectLst/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s-MX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sz="3600" b="1" dirty="0" smtClean="0">
                <a:latin typeface="Calibri" pitchFamily="34" charset="0"/>
              </a:rPr>
              <a:t>    </a:t>
            </a:r>
            <a:endParaRPr lang="es-MX" b="1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395536" y="260648"/>
            <a:ext cx="87484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Recuperar lo que fue el cerro de </a:t>
            </a:r>
            <a:r>
              <a:rPr lang="es-ES" sz="2800" dirty="0" err="1" smtClean="0">
                <a:solidFill>
                  <a:schemeClr val="bg1"/>
                </a:solidFill>
              </a:rPr>
              <a:t>Aynadamar</a:t>
            </a:r>
            <a:r>
              <a:rPr lang="es-ES" sz="2800" dirty="0" smtClean="0">
                <a:solidFill>
                  <a:schemeClr val="bg1"/>
                </a:solidFill>
              </a:rPr>
              <a:t>.     Recuperar el “genio del lugar”.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 Lugar de ocio (cármenes), de conocimiento, de estudio, de lectura y de iluminación.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Sensibilización sobre el paisaje (albercas, acequias)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Un nuevo paseo (paisaje y cultura).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Incluir el cerro de </a:t>
            </a:r>
            <a:r>
              <a:rPr lang="es-ES" sz="2800" dirty="0" err="1" smtClean="0">
                <a:solidFill>
                  <a:schemeClr val="bg1"/>
                </a:solidFill>
              </a:rPr>
              <a:t>Aynadamar</a:t>
            </a:r>
            <a:r>
              <a:rPr lang="es-ES" sz="2800" dirty="0" smtClean="0">
                <a:solidFill>
                  <a:schemeClr val="bg1"/>
                </a:solidFill>
              </a:rPr>
              <a:t> en el turismo cultural.</a:t>
            </a:r>
          </a:p>
          <a:p>
            <a:endParaRPr lang="es-E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Conexión campus Cartuja con Albayzín (sinergias).</a:t>
            </a:r>
          </a:p>
          <a:p>
            <a:pPr>
              <a:buFont typeface="Arial" pitchFamily="34" charset="0"/>
              <a:buChar char="•"/>
            </a:pPr>
            <a:endParaRPr lang="es-E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 Producir nuevos materiales (</a:t>
            </a:r>
            <a:r>
              <a:rPr lang="es-ES" sz="2800" dirty="0" err="1" smtClean="0">
                <a:solidFill>
                  <a:schemeClr val="bg1"/>
                </a:solidFill>
              </a:rPr>
              <a:t>transmedia</a:t>
            </a:r>
            <a:r>
              <a:rPr lang="es-ES" sz="2800" dirty="0" smtClean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1 Imagen" descr="1909 plano de Granada Cartu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4067175" y="2924175"/>
            <a:ext cx="433388" cy="136842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 flipV="1">
            <a:off x="4500563" y="3860800"/>
            <a:ext cx="1295400" cy="36036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6 CuadroTexto"/>
          <p:cNvSpPr txBox="1">
            <a:spLocks noChangeArrowheads="1"/>
          </p:cNvSpPr>
          <p:nvPr/>
        </p:nvSpPr>
        <p:spPr bwMode="auto">
          <a:xfrm>
            <a:off x="4355976" y="2636912"/>
            <a:ext cx="2088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altLang="es-ES" sz="2800" b="1" dirty="0" err="1">
                <a:solidFill>
                  <a:srgbClr val="7030A0"/>
                </a:solidFill>
              </a:rPr>
              <a:t>ectura</a:t>
            </a:r>
            <a:endParaRPr lang="es-ES" altLang="es-ES" sz="2800" b="1" dirty="0">
              <a:solidFill>
                <a:srgbClr val="7030A0"/>
              </a:solidFill>
            </a:endParaRPr>
          </a:p>
        </p:txBody>
      </p:sp>
      <p:sp>
        <p:nvSpPr>
          <p:cNvPr id="63496" name="8 CuadroTexto"/>
          <p:cNvSpPr txBox="1">
            <a:spLocks noChangeArrowheads="1"/>
          </p:cNvSpPr>
          <p:nvPr/>
        </p:nvSpPr>
        <p:spPr bwMode="auto">
          <a:xfrm>
            <a:off x="4067944" y="0"/>
            <a:ext cx="507605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altLang="es-ES" sz="2800" b="1" dirty="0">
                <a:solidFill>
                  <a:srgbClr val="00B050"/>
                </a:solidFill>
                <a:latin typeface="+mn-lt"/>
              </a:rPr>
              <a:t>Jardín del conocimiento y la felicidad</a:t>
            </a:r>
          </a:p>
        </p:txBody>
      </p:sp>
      <p:sp>
        <p:nvSpPr>
          <p:cNvPr id="10" name="9 Forma libre"/>
          <p:cNvSpPr/>
          <p:nvPr/>
        </p:nvSpPr>
        <p:spPr>
          <a:xfrm>
            <a:off x="735013" y="3600450"/>
            <a:ext cx="2527300" cy="1782763"/>
          </a:xfrm>
          <a:custGeom>
            <a:avLst/>
            <a:gdLst>
              <a:gd name="connsiteX0" fmla="*/ 0 w 2527862"/>
              <a:gd name="connsiteY0" fmla="*/ 1234200 h 1782626"/>
              <a:gd name="connsiteX1" fmla="*/ 180109 w 2527862"/>
              <a:gd name="connsiteY1" fmla="*/ 1275764 h 1782626"/>
              <a:gd name="connsiteX2" fmla="*/ 263236 w 2527862"/>
              <a:gd name="connsiteY2" fmla="*/ 1303473 h 1782626"/>
              <a:gd name="connsiteX3" fmla="*/ 304800 w 2527862"/>
              <a:gd name="connsiteY3" fmla="*/ 1331182 h 1782626"/>
              <a:gd name="connsiteX4" fmla="*/ 346364 w 2527862"/>
              <a:gd name="connsiteY4" fmla="*/ 1372746 h 1782626"/>
              <a:gd name="connsiteX5" fmla="*/ 443345 w 2527862"/>
              <a:gd name="connsiteY5" fmla="*/ 1414309 h 1782626"/>
              <a:gd name="connsiteX6" fmla="*/ 512618 w 2527862"/>
              <a:gd name="connsiteY6" fmla="*/ 1469728 h 1782626"/>
              <a:gd name="connsiteX7" fmla="*/ 595745 w 2527862"/>
              <a:gd name="connsiteY7" fmla="*/ 1497437 h 1782626"/>
              <a:gd name="connsiteX8" fmla="*/ 734291 w 2527862"/>
              <a:gd name="connsiteY8" fmla="*/ 1552855 h 1782626"/>
              <a:gd name="connsiteX9" fmla="*/ 775854 w 2527862"/>
              <a:gd name="connsiteY9" fmla="*/ 1566709 h 1782626"/>
              <a:gd name="connsiteX10" fmla="*/ 817418 w 2527862"/>
              <a:gd name="connsiteY10" fmla="*/ 1580564 h 1782626"/>
              <a:gd name="connsiteX11" fmla="*/ 900545 w 2527862"/>
              <a:gd name="connsiteY11" fmla="*/ 1594419 h 1782626"/>
              <a:gd name="connsiteX12" fmla="*/ 1191491 w 2527862"/>
              <a:gd name="connsiteY12" fmla="*/ 1608273 h 1782626"/>
              <a:gd name="connsiteX13" fmla="*/ 1510145 w 2527862"/>
              <a:gd name="connsiteY13" fmla="*/ 1635982 h 1782626"/>
              <a:gd name="connsiteX14" fmla="*/ 1565564 w 2527862"/>
              <a:gd name="connsiteY14" fmla="*/ 1649837 h 1782626"/>
              <a:gd name="connsiteX15" fmla="*/ 1634836 w 2527862"/>
              <a:gd name="connsiteY15" fmla="*/ 1663691 h 1782626"/>
              <a:gd name="connsiteX16" fmla="*/ 1731818 w 2527862"/>
              <a:gd name="connsiteY16" fmla="*/ 1691400 h 1782626"/>
              <a:gd name="connsiteX17" fmla="*/ 1773382 w 2527862"/>
              <a:gd name="connsiteY17" fmla="*/ 1719109 h 1782626"/>
              <a:gd name="connsiteX18" fmla="*/ 1856509 w 2527862"/>
              <a:gd name="connsiteY18" fmla="*/ 1746819 h 1782626"/>
              <a:gd name="connsiteX19" fmla="*/ 2105891 w 2527862"/>
              <a:gd name="connsiteY19" fmla="*/ 1774528 h 1782626"/>
              <a:gd name="connsiteX20" fmla="*/ 2161309 w 2527862"/>
              <a:gd name="connsiteY20" fmla="*/ 1760673 h 1782626"/>
              <a:gd name="connsiteX21" fmla="*/ 2230582 w 2527862"/>
              <a:gd name="connsiteY21" fmla="*/ 1635982 h 1782626"/>
              <a:gd name="connsiteX22" fmla="*/ 2286000 w 2527862"/>
              <a:gd name="connsiteY22" fmla="*/ 1566709 h 1782626"/>
              <a:gd name="connsiteX23" fmla="*/ 2313709 w 2527862"/>
              <a:gd name="connsiteY23" fmla="*/ 1469728 h 1782626"/>
              <a:gd name="connsiteX24" fmla="*/ 2327564 w 2527862"/>
              <a:gd name="connsiteY24" fmla="*/ 1428164 h 1782626"/>
              <a:gd name="connsiteX25" fmla="*/ 2382982 w 2527862"/>
              <a:gd name="connsiteY25" fmla="*/ 1345037 h 1782626"/>
              <a:gd name="connsiteX26" fmla="*/ 2410691 w 2527862"/>
              <a:gd name="connsiteY26" fmla="*/ 1248055 h 1782626"/>
              <a:gd name="connsiteX27" fmla="*/ 2424545 w 2527862"/>
              <a:gd name="connsiteY27" fmla="*/ 1206491 h 1782626"/>
              <a:gd name="connsiteX28" fmla="*/ 2452254 w 2527862"/>
              <a:gd name="connsiteY28" fmla="*/ 1109509 h 1782626"/>
              <a:gd name="connsiteX29" fmla="*/ 2479964 w 2527862"/>
              <a:gd name="connsiteY29" fmla="*/ 1081800 h 1782626"/>
              <a:gd name="connsiteX30" fmla="*/ 2493818 w 2527862"/>
              <a:gd name="connsiteY30" fmla="*/ 583037 h 1782626"/>
              <a:gd name="connsiteX31" fmla="*/ 2452254 w 2527862"/>
              <a:gd name="connsiteY31" fmla="*/ 444491 h 1782626"/>
              <a:gd name="connsiteX32" fmla="*/ 2438400 w 2527862"/>
              <a:gd name="connsiteY32" fmla="*/ 402928 h 1782626"/>
              <a:gd name="connsiteX33" fmla="*/ 2424545 w 2527862"/>
              <a:gd name="connsiteY33" fmla="*/ 361364 h 1782626"/>
              <a:gd name="connsiteX34" fmla="*/ 2410691 w 2527862"/>
              <a:gd name="connsiteY34" fmla="*/ 250528 h 1782626"/>
              <a:gd name="connsiteX35" fmla="*/ 2396836 w 2527862"/>
              <a:gd name="connsiteY35" fmla="*/ 181255 h 1782626"/>
              <a:gd name="connsiteX36" fmla="*/ 2355273 w 2527862"/>
              <a:gd name="connsiteY36" fmla="*/ 153546 h 1782626"/>
              <a:gd name="connsiteX37" fmla="*/ 2327564 w 2527862"/>
              <a:gd name="connsiteY37" fmla="*/ 111982 h 1782626"/>
              <a:gd name="connsiteX38" fmla="*/ 2299854 w 2527862"/>
              <a:gd name="connsiteY38" fmla="*/ 84273 h 1782626"/>
              <a:gd name="connsiteX39" fmla="*/ 2286000 w 2527862"/>
              <a:gd name="connsiteY39" fmla="*/ 42709 h 1782626"/>
              <a:gd name="connsiteX40" fmla="*/ 2244436 w 2527862"/>
              <a:gd name="connsiteY40" fmla="*/ 28855 h 1782626"/>
              <a:gd name="connsiteX41" fmla="*/ 1995054 w 2527862"/>
              <a:gd name="connsiteY41" fmla="*/ 1146 h 178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27862" h="1782626">
                <a:moveTo>
                  <a:pt x="0" y="1234200"/>
                </a:moveTo>
                <a:cubicBezTo>
                  <a:pt x="54950" y="1245190"/>
                  <a:pt x="129982" y="1259055"/>
                  <a:pt x="180109" y="1275764"/>
                </a:cubicBezTo>
                <a:lnTo>
                  <a:pt x="263236" y="1303473"/>
                </a:lnTo>
                <a:cubicBezTo>
                  <a:pt x="277091" y="1312709"/>
                  <a:pt x="292008" y="1320522"/>
                  <a:pt x="304800" y="1331182"/>
                </a:cubicBezTo>
                <a:cubicBezTo>
                  <a:pt x="319852" y="1343725"/>
                  <a:pt x="330420" y="1361358"/>
                  <a:pt x="346364" y="1372746"/>
                </a:cubicBezTo>
                <a:cubicBezTo>
                  <a:pt x="376325" y="1394147"/>
                  <a:pt x="409426" y="1403003"/>
                  <a:pt x="443345" y="1414309"/>
                </a:cubicBezTo>
                <a:cubicBezTo>
                  <a:pt x="466377" y="1437342"/>
                  <a:pt x="481156" y="1455745"/>
                  <a:pt x="512618" y="1469728"/>
                </a:cubicBezTo>
                <a:cubicBezTo>
                  <a:pt x="539308" y="1481590"/>
                  <a:pt x="569621" y="1484375"/>
                  <a:pt x="595745" y="1497437"/>
                </a:cubicBezTo>
                <a:cubicBezTo>
                  <a:pt x="677287" y="1538207"/>
                  <a:pt x="631572" y="1518616"/>
                  <a:pt x="734291" y="1552855"/>
                </a:cubicBezTo>
                <a:lnTo>
                  <a:pt x="775854" y="1566709"/>
                </a:lnTo>
                <a:cubicBezTo>
                  <a:pt x="789709" y="1571327"/>
                  <a:pt x="803013" y="1578163"/>
                  <a:pt x="817418" y="1580564"/>
                </a:cubicBezTo>
                <a:cubicBezTo>
                  <a:pt x="845127" y="1585182"/>
                  <a:pt x="872531" y="1592344"/>
                  <a:pt x="900545" y="1594419"/>
                </a:cubicBezTo>
                <a:cubicBezTo>
                  <a:pt x="997372" y="1601591"/>
                  <a:pt x="1094509" y="1603655"/>
                  <a:pt x="1191491" y="1608273"/>
                </a:cubicBezTo>
                <a:cubicBezTo>
                  <a:pt x="1400186" y="1643057"/>
                  <a:pt x="1112212" y="1598084"/>
                  <a:pt x="1510145" y="1635982"/>
                </a:cubicBezTo>
                <a:cubicBezTo>
                  <a:pt x="1529101" y="1637787"/>
                  <a:pt x="1546976" y="1645706"/>
                  <a:pt x="1565564" y="1649837"/>
                </a:cubicBezTo>
                <a:cubicBezTo>
                  <a:pt x="1588551" y="1654945"/>
                  <a:pt x="1611849" y="1658583"/>
                  <a:pt x="1634836" y="1663691"/>
                </a:cubicBezTo>
                <a:cubicBezTo>
                  <a:pt x="1687018" y="1675287"/>
                  <a:pt x="1685538" y="1675974"/>
                  <a:pt x="1731818" y="1691400"/>
                </a:cubicBezTo>
                <a:cubicBezTo>
                  <a:pt x="1745673" y="1700636"/>
                  <a:pt x="1758166" y="1712346"/>
                  <a:pt x="1773382" y="1719109"/>
                </a:cubicBezTo>
                <a:cubicBezTo>
                  <a:pt x="1800073" y="1730972"/>
                  <a:pt x="1828800" y="1737583"/>
                  <a:pt x="1856509" y="1746819"/>
                </a:cubicBezTo>
                <a:cubicBezTo>
                  <a:pt x="1963929" y="1782626"/>
                  <a:pt x="1883537" y="1759704"/>
                  <a:pt x="2105891" y="1774528"/>
                </a:cubicBezTo>
                <a:cubicBezTo>
                  <a:pt x="2124364" y="1769910"/>
                  <a:pt x="2146979" y="1773212"/>
                  <a:pt x="2161309" y="1760673"/>
                </a:cubicBezTo>
                <a:cubicBezTo>
                  <a:pt x="2238968" y="1692721"/>
                  <a:pt x="2199995" y="1697155"/>
                  <a:pt x="2230582" y="1635982"/>
                </a:cubicBezTo>
                <a:cubicBezTo>
                  <a:pt x="2248059" y="1601029"/>
                  <a:pt x="2260229" y="1592481"/>
                  <a:pt x="2286000" y="1566709"/>
                </a:cubicBezTo>
                <a:cubicBezTo>
                  <a:pt x="2319222" y="1467041"/>
                  <a:pt x="2278910" y="1591521"/>
                  <a:pt x="2313709" y="1469728"/>
                </a:cubicBezTo>
                <a:cubicBezTo>
                  <a:pt x="2317721" y="1455686"/>
                  <a:pt x="2320472" y="1440930"/>
                  <a:pt x="2327564" y="1428164"/>
                </a:cubicBezTo>
                <a:cubicBezTo>
                  <a:pt x="2343737" y="1399053"/>
                  <a:pt x="2382982" y="1345037"/>
                  <a:pt x="2382982" y="1345037"/>
                </a:cubicBezTo>
                <a:cubicBezTo>
                  <a:pt x="2416199" y="1245381"/>
                  <a:pt x="2375898" y="1369831"/>
                  <a:pt x="2410691" y="1248055"/>
                </a:cubicBezTo>
                <a:cubicBezTo>
                  <a:pt x="2414703" y="1234013"/>
                  <a:pt x="2420533" y="1220533"/>
                  <a:pt x="2424545" y="1206491"/>
                </a:cubicBezTo>
                <a:cubicBezTo>
                  <a:pt x="2427837" y="1194969"/>
                  <a:pt x="2443197" y="1124604"/>
                  <a:pt x="2452254" y="1109509"/>
                </a:cubicBezTo>
                <a:cubicBezTo>
                  <a:pt x="2458975" y="1098308"/>
                  <a:pt x="2470727" y="1091036"/>
                  <a:pt x="2479964" y="1081800"/>
                </a:cubicBezTo>
                <a:cubicBezTo>
                  <a:pt x="2527862" y="842310"/>
                  <a:pt x="2518098" y="947241"/>
                  <a:pt x="2493818" y="583037"/>
                </a:cubicBezTo>
                <a:cubicBezTo>
                  <a:pt x="2492073" y="556859"/>
                  <a:pt x="2456545" y="457363"/>
                  <a:pt x="2452254" y="444491"/>
                </a:cubicBezTo>
                <a:lnTo>
                  <a:pt x="2438400" y="402928"/>
                </a:lnTo>
                <a:lnTo>
                  <a:pt x="2424545" y="361364"/>
                </a:lnTo>
                <a:cubicBezTo>
                  <a:pt x="2419927" y="324419"/>
                  <a:pt x="2416353" y="287328"/>
                  <a:pt x="2410691" y="250528"/>
                </a:cubicBezTo>
                <a:cubicBezTo>
                  <a:pt x="2407110" y="227254"/>
                  <a:pt x="2408519" y="201701"/>
                  <a:pt x="2396836" y="181255"/>
                </a:cubicBezTo>
                <a:cubicBezTo>
                  <a:pt x="2388575" y="166798"/>
                  <a:pt x="2369127" y="162782"/>
                  <a:pt x="2355273" y="153546"/>
                </a:cubicBezTo>
                <a:cubicBezTo>
                  <a:pt x="2346037" y="139691"/>
                  <a:pt x="2337966" y="124984"/>
                  <a:pt x="2327564" y="111982"/>
                </a:cubicBezTo>
                <a:cubicBezTo>
                  <a:pt x="2319404" y="101782"/>
                  <a:pt x="2306575" y="95474"/>
                  <a:pt x="2299854" y="84273"/>
                </a:cubicBezTo>
                <a:cubicBezTo>
                  <a:pt x="2292340" y="71750"/>
                  <a:pt x="2296327" y="53036"/>
                  <a:pt x="2286000" y="42709"/>
                </a:cubicBezTo>
                <a:cubicBezTo>
                  <a:pt x="2275673" y="32382"/>
                  <a:pt x="2258861" y="31133"/>
                  <a:pt x="2244436" y="28855"/>
                </a:cubicBezTo>
                <a:cubicBezTo>
                  <a:pt x="2061687" y="0"/>
                  <a:pt x="2091265" y="1146"/>
                  <a:pt x="1995054" y="1146"/>
                </a:cubicBezTo>
              </a:path>
            </a:pathLst>
          </a:cu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orma libre"/>
          <p:cNvSpPr/>
          <p:nvPr/>
        </p:nvSpPr>
        <p:spPr>
          <a:xfrm>
            <a:off x="762000" y="3616325"/>
            <a:ext cx="2022475" cy="460375"/>
          </a:xfrm>
          <a:custGeom>
            <a:avLst/>
            <a:gdLst>
              <a:gd name="connsiteX0" fmla="*/ 2022764 w 2022764"/>
              <a:gd name="connsiteY0" fmla="*/ 0 h 540328"/>
              <a:gd name="connsiteX1" fmla="*/ 1884218 w 2022764"/>
              <a:gd name="connsiteY1" fmla="*/ 13855 h 540328"/>
              <a:gd name="connsiteX2" fmla="*/ 1842655 w 2022764"/>
              <a:gd name="connsiteY2" fmla="*/ 41564 h 540328"/>
              <a:gd name="connsiteX3" fmla="*/ 1787236 w 2022764"/>
              <a:gd name="connsiteY3" fmla="*/ 55419 h 540328"/>
              <a:gd name="connsiteX4" fmla="*/ 1717964 w 2022764"/>
              <a:gd name="connsiteY4" fmla="*/ 138546 h 540328"/>
              <a:gd name="connsiteX5" fmla="*/ 1676400 w 2022764"/>
              <a:gd name="connsiteY5" fmla="*/ 235528 h 540328"/>
              <a:gd name="connsiteX6" fmla="*/ 1662545 w 2022764"/>
              <a:gd name="connsiteY6" fmla="*/ 332509 h 540328"/>
              <a:gd name="connsiteX7" fmla="*/ 1634836 w 2022764"/>
              <a:gd name="connsiteY7" fmla="*/ 360219 h 540328"/>
              <a:gd name="connsiteX8" fmla="*/ 1579418 w 2022764"/>
              <a:gd name="connsiteY8" fmla="*/ 498764 h 540328"/>
              <a:gd name="connsiteX9" fmla="*/ 1524000 w 2022764"/>
              <a:gd name="connsiteY9" fmla="*/ 526473 h 540328"/>
              <a:gd name="connsiteX10" fmla="*/ 1357745 w 2022764"/>
              <a:gd name="connsiteY10" fmla="*/ 540328 h 540328"/>
              <a:gd name="connsiteX11" fmla="*/ 997527 w 2022764"/>
              <a:gd name="connsiteY11" fmla="*/ 526473 h 540328"/>
              <a:gd name="connsiteX12" fmla="*/ 928255 w 2022764"/>
              <a:gd name="connsiteY12" fmla="*/ 512619 h 540328"/>
              <a:gd name="connsiteX13" fmla="*/ 900545 w 2022764"/>
              <a:gd name="connsiteY13" fmla="*/ 484909 h 540328"/>
              <a:gd name="connsiteX14" fmla="*/ 775855 w 2022764"/>
              <a:gd name="connsiteY14" fmla="*/ 429491 h 540328"/>
              <a:gd name="connsiteX15" fmla="*/ 734291 w 2022764"/>
              <a:gd name="connsiteY15" fmla="*/ 415637 h 540328"/>
              <a:gd name="connsiteX16" fmla="*/ 0 w 2022764"/>
              <a:gd name="connsiteY16" fmla="*/ 415637 h 54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22764" h="540328">
                <a:moveTo>
                  <a:pt x="2022764" y="0"/>
                </a:moveTo>
                <a:cubicBezTo>
                  <a:pt x="1976582" y="4618"/>
                  <a:pt x="1929442" y="3419"/>
                  <a:pt x="1884218" y="13855"/>
                </a:cubicBezTo>
                <a:cubicBezTo>
                  <a:pt x="1867994" y="17599"/>
                  <a:pt x="1857960" y="35005"/>
                  <a:pt x="1842655" y="41564"/>
                </a:cubicBezTo>
                <a:cubicBezTo>
                  <a:pt x="1825153" y="49065"/>
                  <a:pt x="1805709" y="50801"/>
                  <a:pt x="1787236" y="55419"/>
                </a:cubicBezTo>
                <a:cubicBezTo>
                  <a:pt x="1762268" y="80387"/>
                  <a:pt x="1732431" y="104790"/>
                  <a:pt x="1717964" y="138546"/>
                </a:cubicBezTo>
                <a:cubicBezTo>
                  <a:pt x="1664284" y="263798"/>
                  <a:pt x="1745965" y="131179"/>
                  <a:pt x="1676400" y="235528"/>
                </a:cubicBezTo>
                <a:cubicBezTo>
                  <a:pt x="1671782" y="267855"/>
                  <a:pt x="1672872" y="301530"/>
                  <a:pt x="1662545" y="332509"/>
                </a:cubicBezTo>
                <a:cubicBezTo>
                  <a:pt x="1658414" y="344901"/>
                  <a:pt x="1640678" y="348536"/>
                  <a:pt x="1634836" y="360219"/>
                </a:cubicBezTo>
                <a:cubicBezTo>
                  <a:pt x="1624015" y="381861"/>
                  <a:pt x="1603629" y="474553"/>
                  <a:pt x="1579418" y="498764"/>
                </a:cubicBezTo>
                <a:cubicBezTo>
                  <a:pt x="1564814" y="513368"/>
                  <a:pt x="1544299" y="522667"/>
                  <a:pt x="1524000" y="526473"/>
                </a:cubicBezTo>
                <a:cubicBezTo>
                  <a:pt x="1469342" y="536721"/>
                  <a:pt x="1413163" y="535710"/>
                  <a:pt x="1357745" y="540328"/>
                </a:cubicBezTo>
                <a:cubicBezTo>
                  <a:pt x="1237672" y="535710"/>
                  <a:pt x="1117439" y="534209"/>
                  <a:pt x="997527" y="526473"/>
                </a:cubicBezTo>
                <a:cubicBezTo>
                  <a:pt x="974028" y="524957"/>
                  <a:pt x="949899" y="521895"/>
                  <a:pt x="928255" y="512619"/>
                </a:cubicBezTo>
                <a:cubicBezTo>
                  <a:pt x="916249" y="507473"/>
                  <a:pt x="910745" y="493069"/>
                  <a:pt x="900545" y="484909"/>
                </a:cubicBezTo>
                <a:cubicBezTo>
                  <a:pt x="853499" y="447271"/>
                  <a:pt x="841768" y="451462"/>
                  <a:pt x="775855" y="429491"/>
                </a:cubicBezTo>
                <a:cubicBezTo>
                  <a:pt x="762000" y="424873"/>
                  <a:pt x="748895" y="415637"/>
                  <a:pt x="734291" y="415637"/>
                </a:cubicBezTo>
                <a:lnTo>
                  <a:pt x="0" y="415637"/>
                </a:lnTo>
              </a:path>
            </a:pathLst>
          </a:cu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orma libre"/>
          <p:cNvSpPr/>
          <p:nvPr/>
        </p:nvSpPr>
        <p:spPr>
          <a:xfrm>
            <a:off x="735013" y="4100513"/>
            <a:ext cx="1662112" cy="762000"/>
          </a:xfrm>
          <a:custGeom>
            <a:avLst/>
            <a:gdLst>
              <a:gd name="connsiteX0" fmla="*/ 27709 w 1662545"/>
              <a:gd name="connsiteY0" fmla="*/ 402820 h 763038"/>
              <a:gd name="connsiteX1" fmla="*/ 235527 w 1662545"/>
              <a:gd name="connsiteY1" fmla="*/ 416675 h 763038"/>
              <a:gd name="connsiteX2" fmla="*/ 304800 w 1662545"/>
              <a:gd name="connsiteY2" fmla="*/ 485948 h 763038"/>
              <a:gd name="connsiteX3" fmla="*/ 429491 w 1662545"/>
              <a:gd name="connsiteY3" fmla="*/ 527511 h 763038"/>
              <a:gd name="connsiteX4" fmla="*/ 471054 w 1662545"/>
              <a:gd name="connsiteY4" fmla="*/ 541366 h 763038"/>
              <a:gd name="connsiteX5" fmla="*/ 512618 w 1662545"/>
              <a:gd name="connsiteY5" fmla="*/ 569075 h 763038"/>
              <a:gd name="connsiteX6" fmla="*/ 623454 w 1662545"/>
              <a:gd name="connsiteY6" fmla="*/ 596784 h 763038"/>
              <a:gd name="connsiteX7" fmla="*/ 706582 w 1662545"/>
              <a:gd name="connsiteY7" fmla="*/ 624493 h 763038"/>
              <a:gd name="connsiteX8" fmla="*/ 775854 w 1662545"/>
              <a:gd name="connsiteY8" fmla="*/ 638348 h 763038"/>
              <a:gd name="connsiteX9" fmla="*/ 831273 w 1662545"/>
              <a:gd name="connsiteY9" fmla="*/ 652202 h 763038"/>
              <a:gd name="connsiteX10" fmla="*/ 983673 w 1662545"/>
              <a:gd name="connsiteY10" fmla="*/ 666057 h 763038"/>
              <a:gd name="connsiteX11" fmla="*/ 1136073 w 1662545"/>
              <a:gd name="connsiteY11" fmla="*/ 707620 h 763038"/>
              <a:gd name="connsiteX12" fmla="*/ 1219200 w 1662545"/>
              <a:gd name="connsiteY12" fmla="*/ 735329 h 763038"/>
              <a:gd name="connsiteX13" fmla="*/ 1399309 w 1662545"/>
              <a:gd name="connsiteY13" fmla="*/ 763038 h 763038"/>
              <a:gd name="connsiteX14" fmla="*/ 1510145 w 1662545"/>
              <a:gd name="connsiteY14" fmla="*/ 735329 h 763038"/>
              <a:gd name="connsiteX15" fmla="*/ 1593273 w 1662545"/>
              <a:gd name="connsiteY15" fmla="*/ 679911 h 763038"/>
              <a:gd name="connsiteX16" fmla="*/ 1662545 w 1662545"/>
              <a:gd name="connsiteY16" fmla="*/ 555220 h 763038"/>
              <a:gd name="connsiteX17" fmla="*/ 1648691 w 1662545"/>
              <a:gd name="connsiteY17" fmla="*/ 291984 h 763038"/>
              <a:gd name="connsiteX18" fmla="*/ 1620982 w 1662545"/>
              <a:gd name="connsiteY18" fmla="*/ 208857 h 763038"/>
              <a:gd name="connsiteX19" fmla="*/ 1607127 w 1662545"/>
              <a:gd name="connsiteY19" fmla="*/ 153438 h 763038"/>
              <a:gd name="connsiteX20" fmla="*/ 942109 w 1662545"/>
              <a:gd name="connsiteY20" fmla="*/ 139584 h 763038"/>
              <a:gd name="connsiteX21" fmla="*/ 858982 w 1662545"/>
              <a:gd name="connsiteY21" fmla="*/ 111875 h 763038"/>
              <a:gd name="connsiteX22" fmla="*/ 789709 w 1662545"/>
              <a:gd name="connsiteY22" fmla="*/ 98020 h 763038"/>
              <a:gd name="connsiteX23" fmla="*/ 623454 w 1662545"/>
              <a:gd name="connsiteY23" fmla="*/ 56457 h 763038"/>
              <a:gd name="connsiteX24" fmla="*/ 581891 w 1662545"/>
              <a:gd name="connsiteY24" fmla="*/ 42602 h 763038"/>
              <a:gd name="connsiteX25" fmla="*/ 0 w 1662545"/>
              <a:gd name="connsiteY25" fmla="*/ 42602 h 76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62545" h="763038">
                <a:moveTo>
                  <a:pt x="27709" y="402820"/>
                </a:moveTo>
                <a:cubicBezTo>
                  <a:pt x="96982" y="407438"/>
                  <a:pt x="167045" y="405261"/>
                  <a:pt x="235527" y="416675"/>
                </a:cubicBezTo>
                <a:cubicBezTo>
                  <a:pt x="301023" y="427591"/>
                  <a:pt x="257777" y="456559"/>
                  <a:pt x="304800" y="485948"/>
                </a:cubicBezTo>
                <a:cubicBezTo>
                  <a:pt x="304808" y="485953"/>
                  <a:pt x="408705" y="520582"/>
                  <a:pt x="429491" y="527511"/>
                </a:cubicBezTo>
                <a:cubicBezTo>
                  <a:pt x="443345" y="532129"/>
                  <a:pt x="458903" y="533265"/>
                  <a:pt x="471054" y="541366"/>
                </a:cubicBezTo>
                <a:cubicBezTo>
                  <a:pt x="484909" y="550602"/>
                  <a:pt x="497725" y="561629"/>
                  <a:pt x="512618" y="569075"/>
                </a:cubicBezTo>
                <a:cubicBezTo>
                  <a:pt x="546244" y="585888"/>
                  <a:pt x="588682" y="587301"/>
                  <a:pt x="623454" y="596784"/>
                </a:cubicBezTo>
                <a:cubicBezTo>
                  <a:pt x="651633" y="604469"/>
                  <a:pt x="677941" y="618765"/>
                  <a:pt x="706582" y="624493"/>
                </a:cubicBezTo>
                <a:cubicBezTo>
                  <a:pt x="729673" y="629111"/>
                  <a:pt x="752867" y="633240"/>
                  <a:pt x="775854" y="638348"/>
                </a:cubicBezTo>
                <a:cubicBezTo>
                  <a:pt x="794442" y="642479"/>
                  <a:pt x="812399" y="649685"/>
                  <a:pt x="831273" y="652202"/>
                </a:cubicBezTo>
                <a:cubicBezTo>
                  <a:pt x="881835" y="658944"/>
                  <a:pt x="932873" y="661439"/>
                  <a:pt x="983673" y="666057"/>
                </a:cubicBezTo>
                <a:cubicBezTo>
                  <a:pt x="1234874" y="749791"/>
                  <a:pt x="920664" y="648873"/>
                  <a:pt x="1136073" y="707620"/>
                </a:cubicBezTo>
                <a:cubicBezTo>
                  <a:pt x="1164252" y="715305"/>
                  <a:pt x="1190390" y="730527"/>
                  <a:pt x="1219200" y="735329"/>
                </a:cubicBezTo>
                <a:cubicBezTo>
                  <a:pt x="1334538" y="754553"/>
                  <a:pt x="1274518" y="745211"/>
                  <a:pt x="1399309" y="763038"/>
                </a:cubicBezTo>
                <a:cubicBezTo>
                  <a:pt x="1418507" y="759198"/>
                  <a:pt x="1486178" y="748644"/>
                  <a:pt x="1510145" y="735329"/>
                </a:cubicBezTo>
                <a:cubicBezTo>
                  <a:pt x="1539256" y="719156"/>
                  <a:pt x="1593273" y="679911"/>
                  <a:pt x="1593273" y="679911"/>
                </a:cubicBezTo>
                <a:cubicBezTo>
                  <a:pt x="1656792" y="584633"/>
                  <a:pt x="1638160" y="628377"/>
                  <a:pt x="1662545" y="555220"/>
                </a:cubicBezTo>
                <a:cubicBezTo>
                  <a:pt x="1657927" y="467475"/>
                  <a:pt x="1659160" y="379225"/>
                  <a:pt x="1648691" y="291984"/>
                </a:cubicBezTo>
                <a:cubicBezTo>
                  <a:pt x="1645211" y="262984"/>
                  <a:pt x="1628066" y="237193"/>
                  <a:pt x="1620982" y="208857"/>
                </a:cubicBezTo>
                <a:cubicBezTo>
                  <a:pt x="1616364" y="190384"/>
                  <a:pt x="1626070" y="155371"/>
                  <a:pt x="1607127" y="153438"/>
                </a:cubicBezTo>
                <a:cubicBezTo>
                  <a:pt x="1386552" y="130930"/>
                  <a:pt x="1163782" y="144202"/>
                  <a:pt x="942109" y="139584"/>
                </a:cubicBezTo>
                <a:cubicBezTo>
                  <a:pt x="914400" y="130348"/>
                  <a:pt x="887623" y="117603"/>
                  <a:pt x="858982" y="111875"/>
                </a:cubicBezTo>
                <a:cubicBezTo>
                  <a:pt x="835891" y="107257"/>
                  <a:pt x="812428" y="104216"/>
                  <a:pt x="789709" y="98020"/>
                </a:cubicBezTo>
                <a:cubicBezTo>
                  <a:pt x="617211" y="50975"/>
                  <a:pt x="795716" y="85166"/>
                  <a:pt x="623454" y="56457"/>
                </a:cubicBezTo>
                <a:cubicBezTo>
                  <a:pt x="609600" y="51839"/>
                  <a:pt x="596147" y="45770"/>
                  <a:pt x="581891" y="42602"/>
                </a:cubicBezTo>
                <a:cubicBezTo>
                  <a:pt x="390181" y="0"/>
                  <a:pt x="196207" y="42602"/>
                  <a:pt x="0" y="42602"/>
                </a:cubicBezTo>
              </a:path>
            </a:pathLst>
          </a:cu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1212" name="2 CuadroTexto"/>
          <p:cNvSpPr txBox="1">
            <a:spLocks noChangeArrowheads="1"/>
          </p:cNvSpPr>
          <p:nvPr/>
        </p:nvSpPr>
        <p:spPr bwMode="auto">
          <a:xfrm>
            <a:off x="3707904" y="6453336"/>
            <a:ext cx="5436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altLang="es-ES" dirty="0">
                <a:solidFill>
                  <a:srgbClr val="FF0000"/>
                </a:solidFill>
              </a:rPr>
              <a:t>Facultad de Teología de Granada. Archivo (1909)</a:t>
            </a:r>
          </a:p>
        </p:txBody>
      </p:sp>
      <p:sp>
        <p:nvSpPr>
          <p:cNvPr id="13" name="12 Forma libre"/>
          <p:cNvSpPr/>
          <p:nvPr/>
        </p:nvSpPr>
        <p:spPr>
          <a:xfrm>
            <a:off x="5639297" y="937578"/>
            <a:ext cx="2353310" cy="1548477"/>
          </a:xfrm>
          <a:custGeom>
            <a:avLst/>
            <a:gdLst>
              <a:gd name="connsiteX0" fmla="*/ 1800594 w 2353310"/>
              <a:gd name="connsiteY0" fmla="*/ 1500822 h 1548477"/>
              <a:gd name="connsiteX1" fmla="*/ 1759030 w 2353310"/>
              <a:gd name="connsiteY1" fmla="*/ 1486967 h 1548477"/>
              <a:gd name="connsiteX2" fmla="*/ 1426521 w 2353310"/>
              <a:gd name="connsiteY2" fmla="*/ 1514677 h 1548477"/>
              <a:gd name="connsiteX3" fmla="*/ 941612 w 2353310"/>
              <a:gd name="connsiteY3" fmla="*/ 1486967 h 1548477"/>
              <a:gd name="connsiteX4" fmla="*/ 900048 w 2353310"/>
              <a:gd name="connsiteY4" fmla="*/ 1473113 h 1548477"/>
              <a:gd name="connsiteX5" fmla="*/ 858485 w 2353310"/>
              <a:gd name="connsiteY5" fmla="*/ 1486967 h 1548477"/>
              <a:gd name="connsiteX6" fmla="*/ 692230 w 2353310"/>
              <a:gd name="connsiteY6" fmla="*/ 1459258 h 1548477"/>
              <a:gd name="connsiteX7" fmla="*/ 581394 w 2353310"/>
              <a:gd name="connsiteY7" fmla="*/ 1417695 h 1548477"/>
              <a:gd name="connsiteX8" fmla="*/ 498267 w 2353310"/>
              <a:gd name="connsiteY8" fmla="*/ 1376131 h 1548477"/>
              <a:gd name="connsiteX9" fmla="*/ 401285 w 2353310"/>
              <a:gd name="connsiteY9" fmla="*/ 1320713 h 1548477"/>
              <a:gd name="connsiteX10" fmla="*/ 318158 w 2353310"/>
              <a:gd name="connsiteY10" fmla="*/ 1293004 h 1548477"/>
              <a:gd name="connsiteX11" fmla="*/ 276594 w 2353310"/>
              <a:gd name="connsiteY11" fmla="*/ 1265295 h 1548477"/>
              <a:gd name="connsiteX12" fmla="*/ 193467 w 2353310"/>
              <a:gd name="connsiteY12" fmla="*/ 1223731 h 1548477"/>
              <a:gd name="connsiteX13" fmla="*/ 96485 w 2353310"/>
              <a:gd name="connsiteY13" fmla="*/ 1140604 h 1548477"/>
              <a:gd name="connsiteX14" fmla="*/ 27212 w 2353310"/>
              <a:gd name="connsiteY14" fmla="*/ 835804 h 1548477"/>
              <a:gd name="connsiteX15" fmla="*/ 41067 w 2353310"/>
              <a:gd name="connsiteY15" fmla="*/ 586422 h 1548477"/>
              <a:gd name="connsiteX16" fmla="*/ 96485 w 2353310"/>
              <a:gd name="connsiteY16" fmla="*/ 503295 h 1548477"/>
              <a:gd name="connsiteX17" fmla="*/ 124194 w 2353310"/>
              <a:gd name="connsiteY17" fmla="*/ 461731 h 1548477"/>
              <a:gd name="connsiteX18" fmla="*/ 207321 w 2353310"/>
              <a:gd name="connsiteY18" fmla="*/ 420167 h 1548477"/>
              <a:gd name="connsiteX19" fmla="*/ 221176 w 2353310"/>
              <a:gd name="connsiteY19" fmla="*/ 378604 h 1548477"/>
              <a:gd name="connsiteX20" fmla="*/ 262739 w 2353310"/>
              <a:gd name="connsiteY20" fmla="*/ 337040 h 1548477"/>
              <a:gd name="connsiteX21" fmla="*/ 387430 w 2353310"/>
              <a:gd name="connsiteY21" fmla="*/ 267767 h 1548477"/>
              <a:gd name="connsiteX22" fmla="*/ 401285 w 2353310"/>
              <a:gd name="connsiteY22" fmla="*/ 226204 h 1548477"/>
              <a:gd name="connsiteX23" fmla="*/ 484412 w 2353310"/>
              <a:gd name="connsiteY23" fmla="*/ 198495 h 1548477"/>
              <a:gd name="connsiteX24" fmla="*/ 567539 w 2353310"/>
              <a:gd name="connsiteY24" fmla="*/ 156931 h 1548477"/>
              <a:gd name="connsiteX25" fmla="*/ 609103 w 2353310"/>
              <a:gd name="connsiteY25" fmla="*/ 129222 h 1548477"/>
              <a:gd name="connsiteX26" fmla="*/ 650667 w 2353310"/>
              <a:gd name="connsiteY26" fmla="*/ 115367 h 1548477"/>
              <a:gd name="connsiteX27" fmla="*/ 692230 w 2353310"/>
              <a:gd name="connsiteY27" fmla="*/ 87658 h 1548477"/>
              <a:gd name="connsiteX28" fmla="*/ 830776 w 2353310"/>
              <a:gd name="connsiteY28" fmla="*/ 46095 h 1548477"/>
              <a:gd name="connsiteX29" fmla="*/ 900048 w 2353310"/>
              <a:gd name="connsiteY29" fmla="*/ 32240 h 1548477"/>
              <a:gd name="connsiteX30" fmla="*/ 1038594 w 2353310"/>
              <a:gd name="connsiteY30" fmla="*/ 4531 h 1548477"/>
              <a:gd name="connsiteX31" fmla="*/ 1565067 w 2353310"/>
              <a:gd name="connsiteY31" fmla="*/ 18386 h 1548477"/>
              <a:gd name="connsiteX32" fmla="*/ 1648194 w 2353310"/>
              <a:gd name="connsiteY32" fmla="*/ 46095 h 1548477"/>
              <a:gd name="connsiteX33" fmla="*/ 1689758 w 2353310"/>
              <a:gd name="connsiteY33" fmla="*/ 59949 h 1548477"/>
              <a:gd name="connsiteX34" fmla="*/ 1731321 w 2353310"/>
              <a:gd name="connsiteY34" fmla="*/ 73804 h 1548477"/>
              <a:gd name="connsiteX35" fmla="*/ 1772885 w 2353310"/>
              <a:gd name="connsiteY35" fmla="*/ 87658 h 1548477"/>
              <a:gd name="connsiteX36" fmla="*/ 1814448 w 2353310"/>
              <a:gd name="connsiteY36" fmla="*/ 115367 h 1548477"/>
              <a:gd name="connsiteX37" fmla="*/ 1842158 w 2353310"/>
              <a:gd name="connsiteY37" fmla="*/ 143077 h 1548477"/>
              <a:gd name="connsiteX38" fmla="*/ 1883721 w 2353310"/>
              <a:gd name="connsiteY38" fmla="*/ 156931 h 1548477"/>
              <a:gd name="connsiteX39" fmla="*/ 1925285 w 2353310"/>
              <a:gd name="connsiteY39" fmla="*/ 198495 h 1548477"/>
              <a:gd name="connsiteX40" fmla="*/ 1966848 w 2353310"/>
              <a:gd name="connsiteY40" fmla="*/ 212349 h 1548477"/>
              <a:gd name="connsiteX41" fmla="*/ 2036121 w 2353310"/>
              <a:gd name="connsiteY41" fmla="*/ 281622 h 1548477"/>
              <a:gd name="connsiteX42" fmla="*/ 2091539 w 2353310"/>
              <a:gd name="connsiteY42" fmla="*/ 350895 h 1548477"/>
              <a:gd name="connsiteX43" fmla="*/ 2119248 w 2353310"/>
              <a:gd name="connsiteY43" fmla="*/ 392458 h 1548477"/>
              <a:gd name="connsiteX44" fmla="*/ 2146958 w 2353310"/>
              <a:gd name="connsiteY44" fmla="*/ 420167 h 1548477"/>
              <a:gd name="connsiteX45" fmla="*/ 2230085 w 2353310"/>
              <a:gd name="connsiteY45" fmla="*/ 558713 h 1548477"/>
              <a:gd name="connsiteX46" fmla="*/ 2257794 w 2353310"/>
              <a:gd name="connsiteY46" fmla="*/ 600277 h 1548477"/>
              <a:gd name="connsiteX47" fmla="*/ 2271648 w 2353310"/>
              <a:gd name="connsiteY47" fmla="*/ 655695 h 1548477"/>
              <a:gd name="connsiteX48" fmla="*/ 2299358 w 2353310"/>
              <a:gd name="connsiteY48" fmla="*/ 738822 h 1548477"/>
              <a:gd name="connsiteX49" fmla="*/ 2313212 w 2353310"/>
              <a:gd name="connsiteY49" fmla="*/ 780386 h 1548477"/>
              <a:gd name="connsiteX50" fmla="*/ 2327067 w 2353310"/>
              <a:gd name="connsiteY50" fmla="*/ 835804 h 1548477"/>
              <a:gd name="connsiteX51" fmla="*/ 2327067 w 2353310"/>
              <a:gd name="connsiteY51" fmla="*/ 1293004 h 1548477"/>
              <a:gd name="connsiteX52" fmla="*/ 2313212 w 2353310"/>
              <a:gd name="connsiteY52" fmla="*/ 1334567 h 1548477"/>
              <a:gd name="connsiteX53" fmla="*/ 2230085 w 2353310"/>
              <a:gd name="connsiteY53" fmla="*/ 1403840 h 1548477"/>
              <a:gd name="connsiteX54" fmla="*/ 2146958 w 2353310"/>
              <a:gd name="connsiteY54" fmla="*/ 1459258 h 1548477"/>
              <a:gd name="connsiteX55" fmla="*/ 2119248 w 2353310"/>
              <a:gd name="connsiteY55" fmla="*/ 1486967 h 1548477"/>
              <a:gd name="connsiteX56" fmla="*/ 2077685 w 2353310"/>
              <a:gd name="connsiteY56" fmla="*/ 1500822 h 1548477"/>
              <a:gd name="connsiteX57" fmla="*/ 1939139 w 2353310"/>
              <a:gd name="connsiteY57" fmla="*/ 1528531 h 1548477"/>
              <a:gd name="connsiteX58" fmla="*/ 1634339 w 2353310"/>
              <a:gd name="connsiteY58" fmla="*/ 1542386 h 154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353310" h="1548477">
                <a:moveTo>
                  <a:pt x="1800594" y="1500822"/>
                </a:moveTo>
                <a:cubicBezTo>
                  <a:pt x="1786739" y="1496204"/>
                  <a:pt x="1773634" y="1486967"/>
                  <a:pt x="1759030" y="1486967"/>
                </a:cubicBezTo>
                <a:cubicBezTo>
                  <a:pt x="1601309" y="1486967"/>
                  <a:pt x="1555514" y="1496249"/>
                  <a:pt x="1426521" y="1514677"/>
                </a:cubicBezTo>
                <a:cubicBezTo>
                  <a:pt x="1300574" y="1510334"/>
                  <a:pt x="1093215" y="1520657"/>
                  <a:pt x="941612" y="1486967"/>
                </a:cubicBezTo>
                <a:cubicBezTo>
                  <a:pt x="927356" y="1483799"/>
                  <a:pt x="913903" y="1477731"/>
                  <a:pt x="900048" y="1473113"/>
                </a:cubicBezTo>
                <a:cubicBezTo>
                  <a:pt x="886194" y="1477731"/>
                  <a:pt x="873089" y="1486967"/>
                  <a:pt x="858485" y="1486967"/>
                </a:cubicBezTo>
                <a:cubicBezTo>
                  <a:pt x="831657" y="1486967"/>
                  <a:pt x="731144" y="1473851"/>
                  <a:pt x="692230" y="1459258"/>
                </a:cubicBezTo>
                <a:cubicBezTo>
                  <a:pt x="547343" y="1404925"/>
                  <a:pt x="723633" y="1453254"/>
                  <a:pt x="581394" y="1417695"/>
                </a:cubicBezTo>
                <a:cubicBezTo>
                  <a:pt x="462276" y="1338284"/>
                  <a:pt x="612988" y="1433492"/>
                  <a:pt x="498267" y="1376131"/>
                </a:cubicBezTo>
                <a:cubicBezTo>
                  <a:pt x="398302" y="1326148"/>
                  <a:pt x="522718" y="1369286"/>
                  <a:pt x="401285" y="1320713"/>
                </a:cubicBezTo>
                <a:cubicBezTo>
                  <a:pt x="374166" y="1309865"/>
                  <a:pt x="318158" y="1293004"/>
                  <a:pt x="318158" y="1293004"/>
                </a:cubicBezTo>
                <a:cubicBezTo>
                  <a:pt x="304303" y="1283768"/>
                  <a:pt x="291487" y="1272742"/>
                  <a:pt x="276594" y="1265295"/>
                </a:cubicBezTo>
                <a:cubicBezTo>
                  <a:pt x="217591" y="1235794"/>
                  <a:pt x="249054" y="1271377"/>
                  <a:pt x="193467" y="1223731"/>
                </a:cubicBezTo>
                <a:cubicBezTo>
                  <a:pt x="75881" y="1122943"/>
                  <a:pt x="191904" y="1204217"/>
                  <a:pt x="96485" y="1140604"/>
                </a:cubicBezTo>
                <a:cubicBezTo>
                  <a:pt x="0" y="995876"/>
                  <a:pt x="43144" y="1090714"/>
                  <a:pt x="27212" y="835804"/>
                </a:cubicBezTo>
                <a:cubicBezTo>
                  <a:pt x="31830" y="752677"/>
                  <a:pt x="33174" y="669303"/>
                  <a:pt x="41067" y="586422"/>
                </a:cubicBezTo>
                <a:cubicBezTo>
                  <a:pt x="45780" y="536938"/>
                  <a:pt x="65171" y="540872"/>
                  <a:pt x="96485" y="503295"/>
                </a:cubicBezTo>
                <a:cubicBezTo>
                  <a:pt x="107145" y="490503"/>
                  <a:pt x="112420" y="473505"/>
                  <a:pt x="124194" y="461731"/>
                </a:cubicBezTo>
                <a:cubicBezTo>
                  <a:pt x="151050" y="434875"/>
                  <a:pt x="173518" y="431435"/>
                  <a:pt x="207321" y="420167"/>
                </a:cubicBezTo>
                <a:cubicBezTo>
                  <a:pt x="211939" y="406313"/>
                  <a:pt x="213075" y="390755"/>
                  <a:pt x="221176" y="378604"/>
                </a:cubicBezTo>
                <a:cubicBezTo>
                  <a:pt x="232044" y="362301"/>
                  <a:pt x="247273" y="349069"/>
                  <a:pt x="262739" y="337040"/>
                </a:cubicBezTo>
                <a:cubicBezTo>
                  <a:pt x="334196" y="281463"/>
                  <a:pt x="324720" y="288671"/>
                  <a:pt x="387430" y="267767"/>
                </a:cubicBezTo>
                <a:cubicBezTo>
                  <a:pt x="392048" y="253913"/>
                  <a:pt x="389401" y="234692"/>
                  <a:pt x="401285" y="226204"/>
                </a:cubicBezTo>
                <a:cubicBezTo>
                  <a:pt x="425053" y="209227"/>
                  <a:pt x="484412" y="198495"/>
                  <a:pt x="484412" y="198495"/>
                </a:cubicBezTo>
                <a:cubicBezTo>
                  <a:pt x="603530" y="119084"/>
                  <a:pt x="452818" y="214292"/>
                  <a:pt x="567539" y="156931"/>
                </a:cubicBezTo>
                <a:cubicBezTo>
                  <a:pt x="582432" y="149484"/>
                  <a:pt x="594210" y="136669"/>
                  <a:pt x="609103" y="129222"/>
                </a:cubicBezTo>
                <a:cubicBezTo>
                  <a:pt x="622165" y="122691"/>
                  <a:pt x="637605" y="121898"/>
                  <a:pt x="650667" y="115367"/>
                </a:cubicBezTo>
                <a:cubicBezTo>
                  <a:pt x="665560" y="107920"/>
                  <a:pt x="677014" y="94421"/>
                  <a:pt x="692230" y="87658"/>
                </a:cubicBezTo>
                <a:cubicBezTo>
                  <a:pt x="726771" y="72307"/>
                  <a:pt x="790473" y="55051"/>
                  <a:pt x="830776" y="46095"/>
                </a:cubicBezTo>
                <a:cubicBezTo>
                  <a:pt x="853763" y="40987"/>
                  <a:pt x="877203" y="37951"/>
                  <a:pt x="900048" y="32240"/>
                </a:cubicBezTo>
                <a:cubicBezTo>
                  <a:pt x="1029006" y="0"/>
                  <a:pt x="801008" y="38473"/>
                  <a:pt x="1038594" y="4531"/>
                </a:cubicBezTo>
                <a:cubicBezTo>
                  <a:pt x="1214085" y="9149"/>
                  <a:pt x="1389922" y="6444"/>
                  <a:pt x="1565067" y="18386"/>
                </a:cubicBezTo>
                <a:cubicBezTo>
                  <a:pt x="1594207" y="20373"/>
                  <a:pt x="1620485" y="36859"/>
                  <a:pt x="1648194" y="46095"/>
                </a:cubicBezTo>
                <a:lnTo>
                  <a:pt x="1689758" y="59949"/>
                </a:lnTo>
                <a:lnTo>
                  <a:pt x="1731321" y="73804"/>
                </a:lnTo>
                <a:lnTo>
                  <a:pt x="1772885" y="87658"/>
                </a:lnTo>
                <a:cubicBezTo>
                  <a:pt x="1786739" y="96894"/>
                  <a:pt x="1801446" y="104965"/>
                  <a:pt x="1814448" y="115367"/>
                </a:cubicBezTo>
                <a:cubicBezTo>
                  <a:pt x="1824648" y="123527"/>
                  <a:pt x="1830957" y="136356"/>
                  <a:pt x="1842158" y="143077"/>
                </a:cubicBezTo>
                <a:cubicBezTo>
                  <a:pt x="1854681" y="150591"/>
                  <a:pt x="1869867" y="152313"/>
                  <a:pt x="1883721" y="156931"/>
                </a:cubicBezTo>
                <a:cubicBezTo>
                  <a:pt x="1897576" y="170786"/>
                  <a:pt x="1908982" y="187627"/>
                  <a:pt x="1925285" y="198495"/>
                </a:cubicBezTo>
                <a:cubicBezTo>
                  <a:pt x="1937436" y="206596"/>
                  <a:pt x="1955165" y="203587"/>
                  <a:pt x="1966848" y="212349"/>
                </a:cubicBezTo>
                <a:cubicBezTo>
                  <a:pt x="1992972" y="231942"/>
                  <a:pt x="2036121" y="281622"/>
                  <a:pt x="2036121" y="281622"/>
                </a:cubicBezTo>
                <a:cubicBezTo>
                  <a:pt x="2063094" y="362538"/>
                  <a:pt x="2028872" y="288228"/>
                  <a:pt x="2091539" y="350895"/>
                </a:cubicBezTo>
                <a:cubicBezTo>
                  <a:pt x="2103313" y="362669"/>
                  <a:pt x="2108846" y="379456"/>
                  <a:pt x="2119248" y="392458"/>
                </a:cubicBezTo>
                <a:cubicBezTo>
                  <a:pt x="2127408" y="402658"/>
                  <a:pt x="2137721" y="410931"/>
                  <a:pt x="2146958" y="420167"/>
                </a:cubicBezTo>
                <a:cubicBezTo>
                  <a:pt x="2189560" y="505373"/>
                  <a:pt x="2163210" y="458400"/>
                  <a:pt x="2230085" y="558713"/>
                </a:cubicBezTo>
                <a:lnTo>
                  <a:pt x="2257794" y="600277"/>
                </a:lnTo>
                <a:cubicBezTo>
                  <a:pt x="2262412" y="618750"/>
                  <a:pt x="2266177" y="637457"/>
                  <a:pt x="2271648" y="655695"/>
                </a:cubicBezTo>
                <a:cubicBezTo>
                  <a:pt x="2280041" y="683671"/>
                  <a:pt x="2290122" y="711113"/>
                  <a:pt x="2299358" y="738822"/>
                </a:cubicBezTo>
                <a:lnTo>
                  <a:pt x="2313212" y="780386"/>
                </a:lnTo>
                <a:cubicBezTo>
                  <a:pt x="2319233" y="798450"/>
                  <a:pt x="2322449" y="817331"/>
                  <a:pt x="2327067" y="835804"/>
                </a:cubicBezTo>
                <a:cubicBezTo>
                  <a:pt x="2336894" y="1052015"/>
                  <a:pt x="2353310" y="1109305"/>
                  <a:pt x="2327067" y="1293004"/>
                </a:cubicBezTo>
                <a:cubicBezTo>
                  <a:pt x="2325002" y="1307461"/>
                  <a:pt x="2320726" y="1322044"/>
                  <a:pt x="2313212" y="1334567"/>
                </a:cubicBezTo>
                <a:cubicBezTo>
                  <a:pt x="2301471" y="1354136"/>
                  <a:pt x="2238864" y="1397695"/>
                  <a:pt x="2230085" y="1403840"/>
                </a:cubicBezTo>
                <a:cubicBezTo>
                  <a:pt x="2202803" y="1422937"/>
                  <a:pt x="2174667" y="1440785"/>
                  <a:pt x="2146958" y="1459258"/>
                </a:cubicBezTo>
                <a:cubicBezTo>
                  <a:pt x="2136089" y="1466504"/>
                  <a:pt x="2130449" y="1480246"/>
                  <a:pt x="2119248" y="1486967"/>
                </a:cubicBezTo>
                <a:cubicBezTo>
                  <a:pt x="2106725" y="1494481"/>
                  <a:pt x="2091915" y="1497538"/>
                  <a:pt x="2077685" y="1500822"/>
                </a:cubicBezTo>
                <a:cubicBezTo>
                  <a:pt x="2031795" y="1511412"/>
                  <a:pt x="1985321" y="1519295"/>
                  <a:pt x="1939139" y="1528531"/>
                </a:cubicBezTo>
                <a:cubicBezTo>
                  <a:pt x="1839409" y="1548477"/>
                  <a:pt x="1634339" y="1542386"/>
                  <a:pt x="1634339" y="1542386"/>
                </a:cubicBez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orma libre"/>
          <p:cNvSpPr/>
          <p:nvPr/>
        </p:nvSpPr>
        <p:spPr>
          <a:xfrm>
            <a:off x="6234545" y="2564904"/>
            <a:ext cx="1427019" cy="1536041"/>
          </a:xfrm>
          <a:custGeom>
            <a:avLst/>
            <a:gdLst>
              <a:gd name="connsiteX0" fmla="*/ 0 w 1427019"/>
              <a:gd name="connsiteY0" fmla="*/ 723776 h 1319521"/>
              <a:gd name="connsiteX1" fmla="*/ 55419 w 1427019"/>
              <a:gd name="connsiteY1" fmla="*/ 806903 h 1319521"/>
              <a:gd name="connsiteX2" fmla="*/ 110837 w 1427019"/>
              <a:gd name="connsiteY2" fmla="*/ 890031 h 1319521"/>
              <a:gd name="connsiteX3" fmla="*/ 138546 w 1427019"/>
              <a:gd name="connsiteY3" fmla="*/ 973158 h 1319521"/>
              <a:gd name="connsiteX4" fmla="*/ 152400 w 1427019"/>
              <a:gd name="connsiteY4" fmla="*/ 1014721 h 1319521"/>
              <a:gd name="connsiteX5" fmla="*/ 249382 w 1427019"/>
              <a:gd name="connsiteY5" fmla="*/ 1083994 h 1319521"/>
              <a:gd name="connsiteX6" fmla="*/ 290946 w 1427019"/>
              <a:gd name="connsiteY6" fmla="*/ 1111703 h 1319521"/>
              <a:gd name="connsiteX7" fmla="*/ 304800 w 1427019"/>
              <a:gd name="connsiteY7" fmla="*/ 1153267 h 1319521"/>
              <a:gd name="connsiteX8" fmla="*/ 374073 w 1427019"/>
              <a:gd name="connsiteY8" fmla="*/ 1208685 h 1319521"/>
              <a:gd name="connsiteX9" fmla="*/ 498764 w 1427019"/>
              <a:gd name="connsiteY9" fmla="*/ 1277958 h 1319521"/>
              <a:gd name="connsiteX10" fmla="*/ 581891 w 1427019"/>
              <a:gd name="connsiteY10" fmla="*/ 1305667 h 1319521"/>
              <a:gd name="connsiteX11" fmla="*/ 623455 w 1427019"/>
              <a:gd name="connsiteY11" fmla="*/ 1319521 h 1319521"/>
              <a:gd name="connsiteX12" fmla="*/ 1080655 w 1427019"/>
              <a:gd name="connsiteY12" fmla="*/ 1305667 h 1319521"/>
              <a:gd name="connsiteX13" fmla="*/ 1122219 w 1427019"/>
              <a:gd name="connsiteY13" fmla="*/ 1194831 h 1319521"/>
              <a:gd name="connsiteX14" fmla="*/ 1149928 w 1427019"/>
              <a:gd name="connsiteY14" fmla="*/ 1167121 h 1319521"/>
              <a:gd name="connsiteX15" fmla="*/ 1177637 w 1427019"/>
              <a:gd name="connsiteY15" fmla="*/ 1125558 h 1319521"/>
              <a:gd name="connsiteX16" fmla="*/ 1260764 w 1427019"/>
              <a:gd name="connsiteY16" fmla="*/ 1083994 h 1319521"/>
              <a:gd name="connsiteX17" fmla="*/ 1302328 w 1427019"/>
              <a:gd name="connsiteY17" fmla="*/ 1056285 h 1319521"/>
              <a:gd name="connsiteX18" fmla="*/ 1343891 w 1427019"/>
              <a:gd name="connsiteY18" fmla="*/ 1014721 h 1319521"/>
              <a:gd name="connsiteX19" fmla="*/ 1371600 w 1427019"/>
              <a:gd name="connsiteY19" fmla="*/ 973158 h 1319521"/>
              <a:gd name="connsiteX20" fmla="*/ 1413164 w 1427019"/>
              <a:gd name="connsiteY20" fmla="*/ 959303 h 1319521"/>
              <a:gd name="connsiteX21" fmla="*/ 1427019 w 1427019"/>
              <a:gd name="connsiteY21" fmla="*/ 917740 h 1319521"/>
              <a:gd name="connsiteX22" fmla="*/ 1413164 w 1427019"/>
              <a:gd name="connsiteY22" fmla="*/ 446685 h 1319521"/>
              <a:gd name="connsiteX23" fmla="*/ 1399310 w 1427019"/>
              <a:gd name="connsiteY23" fmla="*/ 391267 h 1319521"/>
              <a:gd name="connsiteX24" fmla="*/ 1385455 w 1427019"/>
              <a:gd name="connsiteY24" fmla="*/ 308140 h 1319521"/>
              <a:gd name="connsiteX25" fmla="*/ 1357746 w 1427019"/>
              <a:gd name="connsiteY25" fmla="*/ 266576 h 1319521"/>
              <a:gd name="connsiteX26" fmla="*/ 1343891 w 1427019"/>
              <a:gd name="connsiteY26" fmla="*/ 197303 h 1319521"/>
              <a:gd name="connsiteX27" fmla="*/ 1302328 w 1427019"/>
              <a:gd name="connsiteY27" fmla="*/ 155740 h 1319521"/>
              <a:gd name="connsiteX28" fmla="*/ 1177637 w 1427019"/>
              <a:gd name="connsiteY28" fmla="*/ 86467 h 1319521"/>
              <a:gd name="connsiteX29" fmla="*/ 1122219 w 1427019"/>
              <a:gd name="connsiteY29" fmla="*/ 58758 h 1319521"/>
              <a:gd name="connsiteX30" fmla="*/ 1011382 w 1427019"/>
              <a:gd name="connsiteY30" fmla="*/ 31049 h 1319521"/>
              <a:gd name="connsiteX31" fmla="*/ 969819 w 1427019"/>
              <a:gd name="connsiteY31" fmla="*/ 17194 h 1319521"/>
              <a:gd name="connsiteX32" fmla="*/ 762000 w 1427019"/>
              <a:gd name="connsiteY32" fmla="*/ 3340 h 1319521"/>
              <a:gd name="connsiteX33" fmla="*/ 346364 w 1427019"/>
              <a:gd name="connsiteY33" fmla="*/ 17194 h 1319521"/>
              <a:gd name="connsiteX34" fmla="*/ 304800 w 1427019"/>
              <a:gd name="connsiteY34" fmla="*/ 100321 h 1319521"/>
              <a:gd name="connsiteX35" fmla="*/ 235528 w 1427019"/>
              <a:gd name="connsiteY35" fmla="*/ 155740 h 1319521"/>
              <a:gd name="connsiteX36" fmla="*/ 166255 w 1427019"/>
              <a:gd name="connsiteY36" fmla="*/ 252721 h 1319521"/>
              <a:gd name="connsiteX37" fmla="*/ 152400 w 1427019"/>
              <a:gd name="connsiteY37" fmla="*/ 308140 h 1319521"/>
              <a:gd name="connsiteX38" fmla="*/ 124691 w 1427019"/>
              <a:gd name="connsiteY38" fmla="*/ 349703 h 1319521"/>
              <a:gd name="connsiteX39" fmla="*/ 110837 w 1427019"/>
              <a:gd name="connsiteY39" fmla="*/ 391267 h 1319521"/>
              <a:gd name="connsiteX40" fmla="*/ 96982 w 1427019"/>
              <a:gd name="connsiteY40" fmla="*/ 668358 h 1319521"/>
              <a:gd name="connsiteX41" fmla="*/ 83128 w 1427019"/>
              <a:gd name="connsiteY41" fmla="*/ 709921 h 1319521"/>
              <a:gd name="connsiteX42" fmla="*/ 69273 w 1427019"/>
              <a:gd name="connsiteY42" fmla="*/ 806903 h 131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27019" h="1319521">
                <a:moveTo>
                  <a:pt x="0" y="723776"/>
                </a:moveTo>
                <a:cubicBezTo>
                  <a:pt x="92239" y="816015"/>
                  <a:pt x="5294" y="716678"/>
                  <a:pt x="55419" y="806903"/>
                </a:cubicBezTo>
                <a:cubicBezTo>
                  <a:pt x="71592" y="836014"/>
                  <a:pt x="110837" y="890031"/>
                  <a:pt x="110837" y="890031"/>
                </a:cubicBezTo>
                <a:lnTo>
                  <a:pt x="138546" y="973158"/>
                </a:lnTo>
                <a:cubicBezTo>
                  <a:pt x="143164" y="987012"/>
                  <a:pt x="140249" y="1006620"/>
                  <a:pt x="152400" y="1014721"/>
                </a:cubicBezTo>
                <a:cubicBezTo>
                  <a:pt x="250373" y="1080038"/>
                  <a:pt x="129062" y="998052"/>
                  <a:pt x="249382" y="1083994"/>
                </a:cubicBezTo>
                <a:cubicBezTo>
                  <a:pt x="262932" y="1093672"/>
                  <a:pt x="277091" y="1102467"/>
                  <a:pt x="290946" y="1111703"/>
                </a:cubicBezTo>
                <a:cubicBezTo>
                  <a:pt x="295564" y="1125558"/>
                  <a:pt x="297286" y="1140744"/>
                  <a:pt x="304800" y="1153267"/>
                </a:cubicBezTo>
                <a:cubicBezTo>
                  <a:pt x="320921" y="1180136"/>
                  <a:pt x="351423" y="1189809"/>
                  <a:pt x="374073" y="1208685"/>
                </a:cubicBezTo>
                <a:cubicBezTo>
                  <a:pt x="457027" y="1277814"/>
                  <a:pt x="366136" y="1233750"/>
                  <a:pt x="498764" y="1277958"/>
                </a:cubicBezTo>
                <a:lnTo>
                  <a:pt x="581891" y="1305667"/>
                </a:lnTo>
                <a:lnTo>
                  <a:pt x="623455" y="1319521"/>
                </a:lnTo>
                <a:lnTo>
                  <a:pt x="1080655" y="1305667"/>
                </a:lnTo>
                <a:cubicBezTo>
                  <a:pt x="1102688" y="1302519"/>
                  <a:pt x="1116438" y="1206393"/>
                  <a:pt x="1122219" y="1194831"/>
                </a:cubicBezTo>
                <a:cubicBezTo>
                  <a:pt x="1128061" y="1183148"/>
                  <a:pt x="1141768" y="1177321"/>
                  <a:pt x="1149928" y="1167121"/>
                </a:cubicBezTo>
                <a:cubicBezTo>
                  <a:pt x="1160330" y="1154119"/>
                  <a:pt x="1165863" y="1137332"/>
                  <a:pt x="1177637" y="1125558"/>
                </a:cubicBezTo>
                <a:cubicBezTo>
                  <a:pt x="1217341" y="1085854"/>
                  <a:pt x="1215691" y="1106530"/>
                  <a:pt x="1260764" y="1083994"/>
                </a:cubicBezTo>
                <a:cubicBezTo>
                  <a:pt x="1275657" y="1076547"/>
                  <a:pt x="1289536" y="1066945"/>
                  <a:pt x="1302328" y="1056285"/>
                </a:cubicBezTo>
                <a:cubicBezTo>
                  <a:pt x="1317380" y="1043742"/>
                  <a:pt x="1331348" y="1029773"/>
                  <a:pt x="1343891" y="1014721"/>
                </a:cubicBezTo>
                <a:cubicBezTo>
                  <a:pt x="1354551" y="1001929"/>
                  <a:pt x="1358598" y="983560"/>
                  <a:pt x="1371600" y="973158"/>
                </a:cubicBezTo>
                <a:cubicBezTo>
                  <a:pt x="1383004" y="964035"/>
                  <a:pt x="1399309" y="963921"/>
                  <a:pt x="1413164" y="959303"/>
                </a:cubicBezTo>
                <a:cubicBezTo>
                  <a:pt x="1417782" y="945449"/>
                  <a:pt x="1427019" y="932344"/>
                  <a:pt x="1427019" y="917740"/>
                </a:cubicBezTo>
                <a:cubicBezTo>
                  <a:pt x="1427019" y="760654"/>
                  <a:pt x="1421420" y="603554"/>
                  <a:pt x="1413164" y="446685"/>
                </a:cubicBezTo>
                <a:cubicBezTo>
                  <a:pt x="1412163" y="427670"/>
                  <a:pt x="1403044" y="409938"/>
                  <a:pt x="1399310" y="391267"/>
                </a:cubicBezTo>
                <a:cubicBezTo>
                  <a:pt x="1393801" y="363721"/>
                  <a:pt x="1394338" y="334790"/>
                  <a:pt x="1385455" y="308140"/>
                </a:cubicBezTo>
                <a:cubicBezTo>
                  <a:pt x="1380189" y="292343"/>
                  <a:pt x="1366982" y="280431"/>
                  <a:pt x="1357746" y="266576"/>
                </a:cubicBezTo>
                <a:cubicBezTo>
                  <a:pt x="1353128" y="243485"/>
                  <a:pt x="1354422" y="218365"/>
                  <a:pt x="1343891" y="197303"/>
                </a:cubicBezTo>
                <a:cubicBezTo>
                  <a:pt x="1335129" y="179779"/>
                  <a:pt x="1317794" y="167769"/>
                  <a:pt x="1302328" y="155740"/>
                </a:cubicBezTo>
                <a:cubicBezTo>
                  <a:pt x="1191864" y="69823"/>
                  <a:pt x="1257453" y="120674"/>
                  <a:pt x="1177637" y="86467"/>
                </a:cubicBezTo>
                <a:cubicBezTo>
                  <a:pt x="1158654" y="78331"/>
                  <a:pt x="1141812" y="65289"/>
                  <a:pt x="1122219" y="58758"/>
                </a:cubicBezTo>
                <a:cubicBezTo>
                  <a:pt x="1086091" y="46715"/>
                  <a:pt x="1047510" y="43092"/>
                  <a:pt x="1011382" y="31049"/>
                </a:cubicBezTo>
                <a:cubicBezTo>
                  <a:pt x="997528" y="26431"/>
                  <a:pt x="984333" y="18807"/>
                  <a:pt x="969819" y="17194"/>
                </a:cubicBezTo>
                <a:cubicBezTo>
                  <a:pt x="900817" y="9527"/>
                  <a:pt x="831273" y="7958"/>
                  <a:pt x="762000" y="3340"/>
                </a:cubicBezTo>
                <a:cubicBezTo>
                  <a:pt x="623455" y="7958"/>
                  <a:pt x="483916" y="0"/>
                  <a:pt x="346364" y="17194"/>
                </a:cubicBezTo>
                <a:cubicBezTo>
                  <a:pt x="323640" y="20035"/>
                  <a:pt x="312444" y="87581"/>
                  <a:pt x="304800" y="100321"/>
                </a:cubicBezTo>
                <a:cubicBezTo>
                  <a:pt x="284232" y="134600"/>
                  <a:pt x="263848" y="127420"/>
                  <a:pt x="235528" y="155740"/>
                </a:cubicBezTo>
                <a:cubicBezTo>
                  <a:pt x="218343" y="172925"/>
                  <a:pt x="181989" y="229120"/>
                  <a:pt x="166255" y="252721"/>
                </a:cubicBezTo>
                <a:cubicBezTo>
                  <a:pt x="161637" y="271194"/>
                  <a:pt x="159901" y="290638"/>
                  <a:pt x="152400" y="308140"/>
                </a:cubicBezTo>
                <a:cubicBezTo>
                  <a:pt x="145841" y="323445"/>
                  <a:pt x="132137" y="334810"/>
                  <a:pt x="124691" y="349703"/>
                </a:cubicBezTo>
                <a:cubicBezTo>
                  <a:pt x="118160" y="362765"/>
                  <a:pt x="115455" y="377412"/>
                  <a:pt x="110837" y="391267"/>
                </a:cubicBezTo>
                <a:cubicBezTo>
                  <a:pt x="106219" y="483631"/>
                  <a:pt x="104993" y="576227"/>
                  <a:pt x="96982" y="668358"/>
                </a:cubicBezTo>
                <a:cubicBezTo>
                  <a:pt x="95717" y="682907"/>
                  <a:pt x="87140" y="695879"/>
                  <a:pt x="83128" y="709921"/>
                </a:cubicBezTo>
                <a:cubicBezTo>
                  <a:pt x="65913" y="770175"/>
                  <a:pt x="69273" y="752560"/>
                  <a:pt x="69273" y="806903"/>
                </a:cubicBezTo>
              </a:path>
            </a:pathLst>
          </a:cu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580112" y="4437112"/>
            <a:ext cx="356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</a:rPr>
              <a:t>Jardín de la poesía</a:t>
            </a:r>
            <a:endParaRPr lang="es-ES" sz="2800" b="1" dirty="0">
              <a:solidFill>
                <a:srgbClr val="FFFF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23528" y="55892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00B0F0"/>
                </a:solidFill>
              </a:rPr>
              <a:t>Parque Sánchez Cotán</a:t>
            </a:r>
            <a:endParaRPr lang="es-ES" sz="2800" b="1" dirty="0">
              <a:solidFill>
                <a:srgbClr val="00B0F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907704" y="24208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</a:rPr>
              <a:t>Jardín de la</a:t>
            </a:r>
            <a:endParaRPr lang="es-E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9090</TotalTime>
  <Words>595</Words>
  <Application>Microsoft Office PowerPoint</Application>
  <PresentationFormat>Presentación en pantalla (4:3)</PresentationFormat>
  <Paragraphs>117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Datos para construir el Paseo</vt:lpstr>
      <vt:lpstr>¿Por qué el origen de la dinastía nazarí?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Tec de Monterrey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Ingser</dc:creator>
  <cp:lastModifiedBy>javier</cp:lastModifiedBy>
  <cp:revision>445</cp:revision>
  <dcterms:created xsi:type="dcterms:W3CDTF">2008-10-09T22:17:19Z</dcterms:created>
  <dcterms:modified xsi:type="dcterms:W3CDTF">2018-12-14T10:21:37Z</dcterms:modified>
</cp:coreProperties>
</file>